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9"/>
  </p:notesMasterIdLst>
  <p:sldIdLst>
    <p:sldId id="339" r:id="rId2"/>
    <p:sldId id="256" r:id="rId3"/>
    <p:sldId id="344" r:id="rId4"/>
    <p:sldId id="257" r:id="rId5"/>
    <p:sldId id="259" r:id="rId6"/>
    <p:sldId id="262" r:id="rId7"/>
    <p:sldId id="260" r:id="rId8"/>
    <p:sldId id="261" r:id="rId9"/>
    <p:sldId id="264" r:id="rId10"/>
    <p:sldId id="258" r:id="rId11"/>
    <p:sldId id="338" r:id="rId12"/>
    <p:sldId id="288" r:id="rId13"/>
    <p:sldId id="332" r:id="rId14"/>
    <p:sldId id="289" r:id="rId15"/>
    <p:sldId id="291" r:id="rId16"/>
    <p:sldId id="298" r:id="rId17"/>
    <p:sldId id="290" r:id="rId18"/>
    <p:sldId id="308" r:id="rId19"/>
    <p:sldId id="306" r:id="rId20"/>
    <p:sldId id="292" r:id="rId21"/>
    <p:sldId id="340" r:id="rId22"/>
    <p:sldId id="341" r:id="rId23"/>
    <p:sldId id="296" r:id="rId24"/>
    <p:sldId id="297" r:id="rId25"/>
    <p:sldId id="301" r:id="rId26"/>
    <p:sldId id="303" r:id="rId27"/>
    <p:sldId id="302" r:id="rId28"/>
    <p:sldId id="309" r:id="rId29"/>
    <p:sldId id="313" r:id="rId30"/>
    <p:sldId id="342" r:id="rId31"/>
    <p:sldId id="343" r:id="rId32"/>
    <p:sldId id="305" r:id="rId33"/>
    <p:sldId id="304" r:id="rId34"/>
    <p:sldId id="315" r:id="rId35"/>
    <p:sldId id="319" r:id="rId36"/>
    <p:sldId id="318" r:id="rId37"/>
    <p:sldId id="320" r:id="rId38"/>
    <p:sldId id="321" r:id="rId39"/>
    <p:sldId id="263" r:id="rId40"/>
    <p:sldId id="286" r:id="rId41"/>
    <p:sldId id="265" r:id="rId42"/>
    <p:sldId id="336" r:id="rId43"/>
    <p:sldId id="266" r:id="rId44"/>
    <p:sldId id="337" r:id="rId45"/>
    <p:sldId id="267" r:id="rId46"/>
    <p:sldId id="333" r:id="rId47"/>
    <p:sldId id="268" r:id="rId48"/>
    <p:sldId id="334" r:id="rId49"/>
    <p:sldId id="269" r:id="rId50"/>
    <p:sldId id="335" r:id="rId51"/>
    <p:sldId id="270" r:id="rId52"/>
    <p:sldId id="271" r:id="rId53"/>
    <p:sldId id="272" r:id="rId54"/>
    <p:sldId id="273" r:id="rId55"/>
    <p:sldId id="275" r:id="rId56"/>
    <p:sldId id="274" r:id="rId57"/>
    <p:sldId id="276" r:id="rId58"/>
    <p:sldId id="277" r:id="rId59"/>
    <p:sldId id="278" r:id="rId60"/>
    <p:sldId id="280" r:id="rId61"/>
    <p:sldId id="279" r:id="rId62"/>
    <p:sldId id="281" r:id="rId63"/>
    <p:sldId id="282" r:id="rId64"/>
    <p:sldId id="283" r:id="rId65"/>
    <p:sldId id="284" r:id="rId66"/>
    <p:sldId id="285" r:id="rId67"/>
    <p:sldId id="287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</p:sldIdLst>
  <p:sldSz cx="12192000" cy="6858000"/>
  <p:notesSz cx="6858000" cy="9144000"/>
  <p:embeddedFontLst>
    <p:embeddedFont>
      <p:font typeface="AppleSDGothicNeoB00" panose="02000503000000000000" pitchFamily="2" charset="-127"/>
      <p:regular r:id="rId80"/>
    </p:embeddedFont>
    <p:embeddedFont>
      <p:font typeface="AppleSDGothicNeoEB00" panose="02000503000000000000" pitchFamily="2" charset="-127"/>
      <p:regular r:id="rId81"/>
    </p:embeddedFont>
    <p:embeddedFont>
      <p:font typeface="AppleSDGothicNeoL00" panose="02000503000000000000" pitchFamily="2" charset="-127"/>
      <p:regular r:id="rId82"/>
    </p:embeddedFont>
    <p:embeddedFont>
      <p:font typeface="AppleSDGothicNeoM00" panose="02000503000000000000" pitchFamily="2" charset="-127"/>
      <p:regular r:id="rId83"/>
    </p:embeddedFont>
    <p:embeddedFont>
      <p:font typeface="Sequel Sans Black Body" panose="020B0600000101010101" charset="0"/>
      <p:regular r:id="rId84"/>
    </p:embeddedFont>
    <p:embeddedFont>
      <p:font typeface="Sequel Sans Semi Bold Body" panose="020B0600000101010101" charset="0"/>
      <p:regular r:id="rId85"/>
    </p:embeddedFont>
    <p:embeddedFont>
      <p:font typeface="맑은 고딕" panose="020B0503020000020004" pitchFamily="50" charset="-127"/>
      <p:regular r:id="rId86"/>
      <p:bold r:id="rId8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342"/>
    <a:srgbClr val="1B1F24"/>
    <a:srgbClr val="6656A0"/>
    <a:srgbClr val="171520"/>
    <a:srgbClr val="EA514E"/>
    <a:srgbClr val="F0A724"/>
    <a:srgbClr val="25A498"/>
    <a:srgbClr val="28223F"/>
    <a:srgbClr val="FBD2C5"/>
    <a:srgbClr val="F15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C93DF-D05F-4D65-94B9-7846AC4250A1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F20AF-6BCE-4083-AEB1-A8196AD53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2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0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9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2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2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2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7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8686D2D4-1332-EB52-790D-60B0F987BE95}"/>
              </a:ext>
            </a:extLst>
          </p:cNvPr>
          <p:cNvGrpSpPr/>
          <p:nvPr/>
        </p:nvGrpSpPr>
        <p:grpSpPr>
          <a:xfrm>
            <a:off x="4160640" y="1599028"/>
            <a:ext cx="3870720" cy="1718677"/>
            <a:chOff x="4222826" y="1599028"/>
            <a:chExt cx="3870720" cy="1718677"/>
          </a:xfrm>
        </p:grpSpPr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61271CE8-F23C-4CAD-F4F7-76A37493AB0C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EC5FF7AB-DCA4-8CD3-6C31-44C178D0BD7E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21D0B46-4B92-7F68-784E-D65B68FDE1B1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957C2865-F8C2-E370-37A8-6DE5D9613127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304C7000-A027-E7F8-3542-D37B5E50AA6E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1A4A118A-A66A-A24E-5354-7C1C55F92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934D05B-04B7-76F8-857E-1BFA58D9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B6A2B1F0-7AAE-B377-1340-B4D907D07BF5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D20622C-ED93-9FD9-031D-AFAEDA67A59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CBA524-B8DD-2786-2FAF-854BBD5AB7B8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1ECE60F-D5DB-033A-E9D6-CB7AA2661084}"/>
              </a:ext>
            </a:extLst>
          </p:cNvPr>
          <p:cNvGrpSpPr/>
          <p:nvPr/>
        </p:nvGrpSpPr>
        <p:grpSpPr>
          <a:xfrm>
            <a:off x="4160640" y="4672218"/>
            <a:ext cx="3870721" cy="1718677"/>
            <a:chOff x="4222825" y="4672218"/>
            <a:chExt cx="3870721" cy="1718677"/>
          </a:xfrm>
        </p:grpSpPr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1C51D5D7-AEDA-5928-666D-09513C3DC6E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DDAE2295-0096-9A0B-7EB8-5480D7618143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99C7230-23E0-35BC-78B9-D29C2467AF36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45" name="사각형: 둥근 모서리 21">
                <a:extLst>
                  <a:ext uri="{FF2B5EF4-FFF2-40B4-BE49-F238E27FC236}">
                    <a16:creationId xmlns:a16="http://schemas.microsoft.com/office/drawing/2014/main" id="{AA01CE6F-65E4-C00E-748F-AF6F3D0D8D0F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68FEB7B-8774-CE71-0E0A-E5EABE8F6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화살표: 위쪽 47">
                <a:extLst>
                  <a:ext uri="{FF2B5EF4-FFF2-40B4-BE49-F238E27FC236}">
                    <a16:creationId xmlns:a16="http://schemas.microsoft.com/office/drawing/2014/main" id="{A06942E4-3FE2-5305-2636-392907361483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7341C7D-2A61-FA06-AB78-92AD2956C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89EE850-1758-595B-3C7F-2DED62A43C8F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469652A-9B28-3DFC-F37B-1A41F00DCE54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" name="그림 1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95C4A348-BEC9-D988-9071-3CEF80890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30" y="2327737"/>
            <a:ext cx="5306380" cy="39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6688"/>
            <a:ext cx="10515600" cy="6824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과정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0631" y="1446308"/>
            <a:ext cx="9710738" cy="45940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개념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 및 선물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시장에 진입하기 위한 기본 지식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주춧돌을 쌓아드립니다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 및 선물의 이해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장단점 활용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개념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및 지표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시장에 진입하기 위한 기본 지식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주춧돌을 쌓아드립니다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기본 분석 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마인드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투자의 주체는 자기 자신입니다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제어 방법이 필요합니다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원칙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제어법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기술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지표 심화 및 실전 활용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아무리 좋은 낚싯대가 있더라도 쥘 줄을 모르면 낚을 수 없습니다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패턴의 이해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정형화된 투자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암기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반복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숙달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이해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자율매매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과정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05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자금운용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5" name="직사각형 4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6688"/>
            <a:ext cx="10515600" cy="6824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과정 소개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5" name="직사각형 4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65690-8C5A-8202-F2AB-41E18937D2E5}"/>
              </a:ext>
            </a:extLst>
          </p:cNvPr>
          <p:cNvSpPr txBox="1"/>
          <p:nvPr/>
        </p:nvSpPr>
        <p:spPr>
          <a:xfrm>
            <a:off x="1447933" y="5432073"/>
            <a:ext cx="929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저희 교육의 목표는 저 빈칸을 모두 채워드리는 것입니다</a:t>
            </a:r>
            <a:r>
              <a:rPr lang="en-US" altLang="ko-KR" sz="32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B34EB3-BD49-3E00-FC88-EFAB2DF6B9B8}"/>
              </a:ext>
            </a:extLst>
          </p:cNvPr>
          <p:cNvGrpSpPr/>
          <p:nvPr/>
        </p:nvGrpSpPr>
        <p:grpSpPr>
          <a:xfrm>
            <a:off x="2551600" y="1707179"/>
            <a:ext cx="6436383" cy="3636003"/>
            <a:chOff x="2551600" y="1895692"/>
            <a:chExt cx="6436383" cy="36360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802D6A-DAA5-D97F-C556-F7641EA0728E}"/>
                </a:ext>
              </a:extLst>
            </p:cNvPr>
            <p:cNvSpPr txBox="1"/>
            <p:nvPr/>
          </p:nvSpPr>
          <p:spPr>
            <a:xfrm>
              <a:off x="2551600" y="2715539"/>
              <a:ext cx="6351419" cy="2816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종목들의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를 파악 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을 통해 투자 종목을 선정 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진입 시기를 정한다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만큼 진입한다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4. 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그 뒤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에 따라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만큼 수익을 낸다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*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위 과정은</a:t>
              </a: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올바른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 , █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없이는 투기가 된다</a:t>
              </a: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DEDF47-51CF-1176-E2D5-E4B1D98C54C9}"/>
                </a:ext>
              </a:extLst>
            </p:cNvPr>
            <p:cNvSpPr txBox="1"/>
            <p:nvPr/>
          </p:nvSpPr>
          <p:spPr>
            <a:xfrm>
              <a:off x="3204027" y="1895692"/>
              <a:ext cx="57839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교육 목표 및 투자 정석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55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33590" y="4624087"/>
              <a:ext cx="4124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30BC7-E6CE-CDC6-FDFC-11F5697D6832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12" name="그룹 11"/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3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1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481F0A-4B60-C520-3BE5-97BB03CC9326}"/>
              </a:ext>
            </a:extLst>
          </p:cNvPr>
          <p:cNvGrpSpPr/>
          <p:nvPr/>
        </p:nvGrpSpPr>
        <p:grpSpPr>
          <a:xfrm>
            <a:off x="355652" y="2099505"/>
            <a:ext cx="1476048" cy="1100052"/>
            <a:chOff x="176544" y="1682357"/>
            <a:chExt cx="1476048" cy="11000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A4175-5BAD-D6A4-CAAE-7738DCB32251}"/>
                </a:ext>
              </a:extLst>
            </p:cNvPr>
            <p:cNvSpPr txBox="1"/>
            <p:nvPr/>
          </p:nvSpPr>
          <p:spPr>
            <a:xfrm>
              <a:off x="176544" y="1682357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현물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694071-F444-B140-E3B2-9946C0190F6F}"/>
                </a:ext>
              </a:extLst>
            </p:cNvPr>
            <p:cNvSpPr txBox="1"/>
            <p:nvPr/>
          </p:nvSpPr>
          <p:spPr>
            <a:xfrm>
              <a:off x="488491" y="2043745"/>
              <a:ext cx="116410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손실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55652" y="3206568"/>
            <a:ext cx="1980994" cy="2608157"/>
            <a:chOff x="355652" y="3321959"/>
            <a:chExt cx="1980994" cy="26081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3321959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선물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67599" y="3683347"/>
              <a:ext cx="1669047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선물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손해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- 3.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- 5.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- 6.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이점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- 7.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한계점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- 8.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수익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- 9.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손해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강제 청산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902151" y="3167390"/>
            <a:ext cx="593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선물의 차이점을 확실히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5652" y="5814725"/>
            <a:ext cx="1752510" cy="802496"/>
            <a:chOff x="355652" y="6055504"/>
            <a:chExt cx="1752510" cy="8024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6055504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정리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26666" y="6334780"/>
              <a:ext cx="1481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정리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용어 돌아보기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9FA75-B737-6CC2-873D-1539FADDD707}"/>
              </a:ext>
            </a:extLst>
          </p:cNvPr>
          <p:cNvSpPr txBox="1"/>
          <p:nvPr/>
        </p:nvSpPr>
        <p:spPr>
          <a:xfrm>
            <a:off x="5803827" y="4447073"/>
            <a:ext cx="431400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종목들의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 , █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89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48047" y="2003755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686ADD-7BA8-B6D8-1957-F5C0AFCDAECC}"/>
              </a:ext>
            </a:extLst>
          </p:cNvPr>
          <p:cNvGrpSpPr/>
          <p:nvPr/>
        </p:nvGrpSpPr>
        <p:grpSpPr>
          <a:xfrm>
            <a:off x="2954755" y="2890563"/>
            <a:ext cx="6282490" cy="2454531"/>
            <a:chOff x="4298546" y="2890563"/>
            <a:chExt cx="6282490" cy="24545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298546" y="2890563"/>
              <a:ext cx="62824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 트레이딩의 기본 거래</a:t>
              </a:r>
              <a:endParaRPr lang="en-US" altLang="ko-KR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종목의 상승율만으로 수익을 내는 방식</a:t>
              </a:r>
              <a:endPara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’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이라는 단어는 선물과 구분 짓기 위한 의미가 강함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C999C74-1D3E-F066-D333-36428460374E}"/>
                </a:ext>
              </a:extLst>
            </p:cNvPr>
            <p:cNvGrpSpPr/>
            <p:nvPr/>
          </p:nvGrpSpPr>
          <p:grpSpPr>
            <a:xfrm>
              <a:off x="6635010" y="4321519"/>
              <a:ext cx="1609562" cy="1023575"/>
              <a:chOff x="2230363" y="3060977"/>
              <a:chExt cx="1609562" cy="102357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284D83B-292E-07E9-A277-5AE7AAB12D88}"/>
                  </a:ext>
                </a:extLst>
              </p:cNvPr>
              <p:cNvGrpSpPr/>
              <p:nvPr/>
            </p:nvGrpSpPr>
            <p:grpSpPr>
              <a:xfrm>
                <a:off x="2230363" y="3574053"/>
                <a:ext cx="1609562" cy="510499"/>
                <a:chOff x="2208586" y="3574053"/>
                <a:chExt cx="1609562" cy="510499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0724FB-9A3C-BC27-FD9B-57CBCB880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9587" y="3574212"/>
                  <a:ext cx="388561" cy="510181"/>
                </a:xfrm>
                <a:prstGeom prst="rect">
                  <a:avLst/>
                </a:prstGeom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F8DF9817-39B8-7417-B594-BCEF67959294}"/>
                    </a:ext>
                  </a:extLst>
                </p:cNvPr>
                <p:cNvGrpSpPr/>
                <p:nvPr/>
              </p:nvGrpSpPr>
              <p:grpSpPr>
                <a:xfrm>
                  <a:off x="2208586" y="3574053"/>
                  <a:ext cx="1092259" cy="510499"/>
                  <a:chOff x="3174693" y="2588202"/>
                  <a:chExt cx="1811224" cy="846528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54E4D974-9C4C-A136-4713-099725F287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74693" y="2589198"/>
                    <a:ext cx="845534" cy="845532"/>
                  </a:xfrm>
                  <a:prstGeom prst="rect">
                    <a:avLst/>
                  </a:prstGeom>
                </p:spPr>
              </p:pic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BEFDEF76-1FDD-F0C4-CBB2-B95A10A99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39917" y="2588202"/>
                    <a:ext cx="846000" cy="8460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0F2E58-5ADF-D9F6-D3B9-D144E911799D}"/>
                  </a:ext>
                </a:extLst>
              </p:cNvPr>
              <p:cNvSpPr txBox="1"/>
              <p:nvPr/>
            </p:nvSpPr>
            <p:spPr>
              <a:xfrm>
                <a:off x="2237490" y="3060977"/>
                <a:ext cx="1595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지원 거래소</a:t>
                </a:r>
                <a:endPara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56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39469" y="2003755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수익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150E8-DB18-A2E1-9635-E7E365551F5D}"/>
              </a:ext>
            </a:extLst>
          </p:cNvPr>
          <p:cNvSpPr txBox="1"/>
          <p:nvPr/>
        </p:nvSpPr>
        <p:spPr>
          <a:xfrm>
            <a:off x="8031361" y="3006912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F4D70-881D-4B67-611E-66B30C1A9701}"/>
              </a:ext>
            </a:extLst>
          </p:cNvPr>
          <p:cNvSpPr txBox="1"/>
          <p:nvPr/>
        </p:nvSpPr>
        <p:spPr>
          <a:xfrm>
            <a:off x="1274709" y="4300264"/>
            <a:ext cx="28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매수시점이 곧 진입 시점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296517-0F60-6DC3-63A6-D81D4D71CBA5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16A575B1-9B5D-593A-6E7B-579B4AFECD04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36BEF95-C29A-6A9F-B864-0AF63F74A453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C564C6D-B466-0F1E-617B-02C15FCC6805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16" name="사각형: 둥근 모서리 21">
                <a:extLst>
                  <a:ext uri="{FF2B5EF4-FFF2-40B4-BE49-F238E27FC236}">
                    <a16:creationId xmlns:a16="http://schemas.microsoft.com/office/drawing/2014/main" id="{D7BF09E4-0762-1144-F137-C229B30313C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AAF221D-FB96-6E5E-6508-0BCCADF36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화살표: 위쪽 17">
                <a:extLst>
                  <a:ext uri="{FF2B5EF4-FFF2-40B4-BE49-F238E27FC236}">
                    <a16:creationId xmlns:a16="http://schemas.microsoft.com/office/drawing/2014/main" id="{C2C34DDB-ED00-606E-02A4-4BFE80D8C53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D0374D2-3AC8-A612-4FD1-4E2C079EB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1306D1AC-BD92-2327-851E-11F911235A38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4B9D809-1DF3-A9B0-BBBD-E479CF1ABA5E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102232" y="4819596"/>
            <a:ext cx="598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상승했다면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수익을 얻음</a:t>
            </a:r>
          </a:p>
        </p:txBody>
      </p:sp>
    </p:spTree>
    <p:extLst>
      <p:ext uri="{BB962C8B-B14F-4D97-AF65-F5344CB8AC3E}">
        <p14:creationId xmlns:p14="http://schemas.microsoft.com/office/powerpoint/2010/main" val="297213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D0B0CB2-595D-89AD-1EE1-07A563F83EE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10607" y="2003755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손실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4199973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304296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 시점이 곧 진입 시점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D74727-6314-899A-B0F3-F42EEFFDAB85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57B315B4-FC94-77DB-8011-15CF27B23C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3A016CE-0476-1F58-5316-4C8BAC8136EC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EB3477D-62C9-A737-AFDC-7C121EC51697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0FAD8460-F72A-A8B9-BF4C-1AEA04D9406F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9E5A27D1-30B9-26CD-9C9B-34D1C448781E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84C741A-42CB-0135-23C9-4C33052B3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51CD6041-F441-E2D1-77D9-05A0E9A5C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D3302D9-9CAD-4ED5-9B98-D37B1B8678C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40ACD5D-2752-7FFA-F929-B994A77A7E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19431A8-E3B5-A6A1-ADBF-0D1E1913945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19A364-3378-E888-B272-BA766316D451}"/>
              </a:ext>
            </a:extLst>
          </p:cNvPr>
          <p:cNvSpPr txBox="1"/>
          <p:nvPr/>
        </p:nvSpPr>
        <p:spPr>
          <a:xfrm>
            <a:off x="2980404" y="4827072"/>
            <a:ext cx="6231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하락했다면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손실이 일어남</a:t>
            </a:r>
          </a:p>
        </p:txBody>
      </p:sp>
    </p:spTree>
    <p:extLst>
      <p:ext uri="{BB962C8B-B14F-4D97-AF65-F5344CB8AC3E}">
        <p14:creationId xmlns:p14="http://schemas.microsoft.com/office/powerpoint/2010/main" val="242703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7E3B30-5889-0B3D-36AD-3696FA9F4B47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19185" y="2003755"/>
            <a:ext cx="1553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FC4C24-7628-8240-D4A8-CDCF324AD761}"/>
              </a:ext>
            </a:extLst>
          </p:cNvPr>
          <p:cNvGrpSpPr/>
          <p:nvPr/>
        </p:nvGrpSpPr>
        <p:grpSpPr>
          <a:xfrm>
            <a:off x="5558661" y="2982724"/>
            <a:ext cx="4762842" cy="1561858"/>
            <a:chOff x="4958018" y="3290694"/>
            <a:chExt cx="4762842" cy="15618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958018" y="3290694"/>
              <a:ext cx="476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현재 시점에서 보유 가격만큼의 개수로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미래에 체결될 매매를 계약하는 거래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456371-7321-4371-65CF-7EA1BA126A41}"/>
                </a:ext>
              </a:extLst>
            </p:cNvPr>
            <p:cNvSpPr txBox="1"/>
            <p:nvPr/>
          </p:nvSpPr>
          <p:spPr>
            <a:xfrm>
              <a:off x="4958018" y="4267777"/>
              <a:ext cx="4736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양방향의 거래가 가능</a:t>
              </a:r>
              <a:endPara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상승만이 아닌 하락에서도 수익 실현 가능성 보장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73934-95A5-487F-3000-ADD679BFBF02}"/>
              </a:ext>
            </a:extLst>
          </p:cNvPr>
          <p:cNvGrpSpPr/>
          <p:nvPr/>
        </p:nvGrpSpPr>
        <p:grpSpPr>
          <a:xfrm>
            <a:off x="2114898" y="2704745"/>
            <a:ext cx="2847975" cy="2117817"/>
            <a:chOff x="1798730" y="2511586"/>
            <a:chExt cx="2847975" cy="211781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1798730" y="3029203"/>
              <a:ext cx="2847975" cy="16002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F64CD6-E3E1-EE48-BAA5-23625298BCBD}"/>
                </a:ext>
              </a:extLst>
            </p:cNvPr>
            <p:cNvSpPr txBox="1"/>
            <p:nvPr/>
          </p:nvSpPr>
          <p:spPr>
            <a:xfrm>
              <a:off x="2425063" y="2511586"/>
              <a:ext cx="1595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지원 거래소</a:t>
              </a:r>
              <a:endPara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ED8C36E-A1CF-B379-383D-C8FB1DCD878A}"/>
              </a:ext>
            </a:extLst>
          </p:cNvPr>
          <p:cNvSpPr txBox="1"/>
          <p:nvPr/>
        </p:nvSpPr>
        <p:spPr>
          <a:xfrm>
            <a:off x="1274709" y="5029527"/>
            <a:ext cx="9642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더불어</a:t>
            </a:r>
            <a:r>
              <a:rPr lang="en-US" altLang="ko-KR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달리 레버리지와 포지션이 존재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FFE6B-D543-40CC-0476-802379620BB2}"/>
              </a:ext>
            </a:extLst>
          </p:cNvPr>
          <p:cNvSpPr txBox="1"/>
          <p:nvPr/>
        </p:nvSpPr>
        <p:spPr>
          <a:xfrm>
            <a:off x="6802466" y="2147825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先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먼저 선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物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물건 물</a:t>
            </a:r>
            <a:endParaRPr lang="ko-KR" altLang="en-US" sz="16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77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05058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수익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1968" y="2693614"/>
            <a:ext cx="2888672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1968" y="3032169"/>
            <a:ext cx="28886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40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740808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048585"/>
            <a:ext cx="2885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 – 10 = 30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차익을 냈다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실현 수익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75%)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E9CF07-8E61-D6B7-EE0E-2104897DC9DD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7EC9CF1-E78B-3792-98B1-742E956CEDD2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549F170E-FC1E-3C5C-1F3B-1B43FA1E686D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22766FB0-5DDA-0D85-6B96-98CE3F3661D8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95B8383-2CE3-BBCC-E08E-BDD59675F1CA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44" name="화살표: 위쪽 43">
                <a:extLst>
                  <a:ext uri="{FF2B5EF4-FFF2-40B4-BE49-F238E27FC236}">
                    <a16:creationId xmlns:a16="http://schemas.microsoft.com/office/drawing/2014/main" id="{BD17FB0F-EB4C-C040-4782-942543AABDD3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F11C65B1-522E-ABB1-096C-8E827AC54044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DD4763A-328E-B281-038D-62F971828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E6997A8-605B-B075-C9A4-FAE2FF5D5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2EA06E-901F-2C74-414F-C2A4AA153F3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25E10901-D7AE-524D-DDA5-4B7748B0D7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C091B5D3-029E-0082-3318-BC814D680998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18804" y="4764101"/>
            <a:ext cx="4554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한 종목을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빌린 후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시점의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가격으로 </a:t>
            </a:r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되갚는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</a:t>
            </a:r>
            <a:r>
              <a:rPr lang="ko-KR" altLang="en-US" sz="20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추세여도</a:t>
            </a:r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수익을 낼 수 있는 방법</a:t>
            </a:r>
            <a:r>
              <a:rPr lang="en-US" altLang="ko-KR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0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0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3493" y="2003755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3993575"/>
            <a:ext cx="287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4301352"/>
            <a:ext cx="28774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549124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1" y="2856901"/>
            <a:ext cx="28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( 12* 10 = 120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 – 120 = -40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손실이 발생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50% 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E67CBE-DC32-D600-3794-32C26CFEF436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6647F567-F4CE-4648-5271-4407BF6E209F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BFD0862-16F5-A6AA-A49B-D99B41751315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19345DF-3F2B-4FCA-E630-6C6914FE55A6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9" name="사각형: 둥근 모서리 21">
                <a:extLst>
                  <a:ext uri="{FF2B5EF4-FFF2-40B4-BE49-F238E27FC236}">
                    <a16:creationId xmlns:a16="http://schemas.microsoft.com/office/drawing/2014/main" id="{462CF932-026B-948E-4C49-CFBCB9DC4EE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AA6DAF3-EB90-3FF7-8A53-FD8015850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80DE69B-BABA-0CBD-B827-7CB7C166CB15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59CDDFC-A705-39B8-73A6-570187557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4E5F839-E5CE-8F01-8597-F8A88261422B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1A65E1C-883A-D6D2-E019-F3F69654E0BC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4399098" y="4857849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자신이 설정한 포지션과</a:t>
            </a:r>
            <a:endParaRPr lang="en-US" altLang="ko-KR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반대가 되면 손해를 본다</a:t>
            </a:r>
            <a:r>
              <a:rPr lang="en-US" altLang="ko-KR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75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87054" y="1775097"/>
            <a:ext cx="6817892" cy="1797191"/>
            <a:chOff x="2687054" y="2032275"/>
            <a:chExt cx="6817892" cy="1797191"/>
          </a:xfrm>
        </p:grpSpPr>
        <p:sp>
          <p:nvSpPr>
            <p:cNvPr id="4" name="TextBox 3"/>
            <p:cNvSpPr txBox="1"/>
            <p:nvPr/>
          </p:nvSpPr>
          <p:spPr>
            <a:xfrm>
              <a:off x="4199487" y="2032275"/>
              <a:ext cx="3793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</a:t>
              </a:r>
              <a:endParaRPr lang="ko-KR" altLang="en-US" sz="24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87054" y="2259806"/>
              <a:ext cx="681789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Sequel Sans Black Body" panose="020B0703050000020004" pitchFamily="34" charset="0"/>
                </a:rPr>
                <a:t>Neuti Soft</a:t>
              </a:r>
              <a:endParaRPr lang="ko-KR" altLang="en-US" sz="9600" dirty="0">
                <a:solidFill>
                  <a:schemeClr val="bg1"/>
                </a:solidFill>
                <a:latin typeface="Sequel Sans Black Body" panose="020B07030500000200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99540" y="3636648"/>
            <a:ext cx="4592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Neuti Soft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실전 투자 교육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414713" y="4614863"/>
            <a:ext cx="5257800" cy="857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5620" y="4816969"/>
            <a:ext cx="2800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00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오리엔테이션</a:t>
            </a:r>
          </a:p>
        </p:txBody>
      </p:sp>
    </p:spTree>
    <p:extLst>
      <p:ext uri="{BB962C8B-B14F-4D97-AF65-F5344CB8AC3E}">
        <p14:creationId xmlns:p14="http://schemas.microsoft.com/office/powerpoint/2010/main" val="404579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6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1828D9-9FDD-9FAB-01B1-281E14BEF4F8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FC3F0DB-4AE2-12B2-0ECC-9236B68F18D9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D2E0B6C-F991-3B72-044D-265112BBC99D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58109181-9B7F-86E9-0742-B29F7B720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DB51559-FA73-468D-8598-B892484FEA54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B10E9A4-1CF2-9980-EDB2-22BB7CD25871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4ECC78-CF10-F14B-A881-C5E8439F1C76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8315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7EB233-5CCB-A827-D8EB-F80478C6B86A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24A5615-EA95-F16E-151C-06B461260842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FFA75F-6003-044C-5305-4B8FFD1710B8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95488F4A-3CD5-DA77-328D-114F0951F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099D701-B8E9-5602-BAD7-EB0B96A9239B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17529773-B5CF-C89D-9926-C8F402FB8504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0DCD49-AAEB-68AE-1C5B-22013219FD2F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449E8B56-F2EC-D05B-1670-4B8F0F1A704E}"/>
              </a:ext>
            </a:extLst>
          </p:cNvPr>
          <p:cNvSpPr/>
          <p:nvPr/>
        </p:nvSpPr>
        <p:spPr>
          <a:xfrm>
            <a:off x="619125" y="1511554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676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428453" y="2003755"/>
            <a:ext cx="5335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Leverage ,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지렛대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2010587" y="4694243"/>
            <a:ext cx="8170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똑같은 힘으로도 지렛대를 빌리면 더 쉽게 물건을 올리듯이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외부의 자본을 동원해 더 큰 수익금을 창출하는 </a:t>
            </a:r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선물만의 투자 방식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4B00A6-E8AC-AF8C-85C3-B275F9DAA666}"/>
              </a:ext>
            </a:extLst>
          </p:cNvPr>
          <p:cNvGrpSpPr/>
          <p:nvPr/>
        </p:nvGrpSpPr>
        <p:grpSpPr>
          <a:xfrm>
            <a:off x="3795759" y="3055359"/>
            <a:ext cx="4600482" cy="1416589"/>
            <a:chOff x="3795759" y="2628207"/>
            <a:chExt cx="4600482" cy="141658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042CF3-AFFA-2F0D-79E2-FD0967E7EB9E}"/>
                </a:ext>
              </a:extLst>
            </p:cNvPr>
            <p:cNvSpPr/>
            <p:nvPr/>
          </p:nvSpPr>
          <p:spPr>
            <a:xfrm rot="20700000">
              <a:off x="4265397" y="3475128"/>
              <a:ext cx="3304733" cy="9048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02E6B12-B665-11D2-FEEE-ABA474976B0A}"/>
                </a:ext>
              </a:extLst>
            </p:cNvPr>
            <p:cNvSpPr/>
            <p:nvPr/>
          </p:nvSpPr>
          <p:spPr>
            <a:xfrm>
              <a:off x="5748081" y="3575490"/>
              <a:ext cx="339365" cy="29255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0930514-8485-0686-009D-0AA8ED02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062" y="2628207"/>
              <a:ext cx="482438" cy="482438"/>
            </a:xfrm>
            <a:prstGeom prst="rect">
              <a:avLst/>
            </a:prstGeom>
          </p:spPr>
        </p:pic>
        <p:sp>
          <p:nvSpPr>
            <p:cNvPr id="27" name="화살표: 위쪽 26">
              <a:extLst>
                <a:ext uri="{FF2B5EF4-FFF2-40B4-BE49-F238E27FC236}">
                  <a16:creationId xmlns:a16="http://schemas.microsoft.com/office/drawing/2014/main" id="{33322EBF-85D9-58A8-198B-B43EFC3C0CDF}"/>
                </a:ext>
              </a:extLst>
            </p:cNvPr>
            <p:cNvSpPr/>
            <p:nvPr/>
          </p:nvSpPr>
          <p:spPr>
            <a:xfrm>
              <a:off x="7627749" y="2628207"/>
              <a:ext cx="768492" cy="1416589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95A97D65-809F-B063-8E79-D2EAEFA7B473}"/>
                </a:ext>
              </a:extLst>
            </p:cNvPr>
            <p:cNvSpPr/>
            <p:nvPr/>
          </p:nvSpPr>
          <p:spPr>
            <a:xfrm rot="10800000">
              <a:off x="4207779" y="3331139"/>
              <a:ext cx="304798" cy="562335"/>
            </a:xfrm>
            <a:prstGeom prst="upArrow">
              <a:avLst/>
            </a:prstGeom>
            <a:gradFill>
              <a:gsLst>
                <a:gs pos="0">
                  <a:schemeClr val="bg1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E27379-9A52-FE75-2BC1-AC73EC4E56DE}"/>
                </a:ext>
              </a:extLst>
            </p:cNvPr>
            <p:cNvSpPr txBox="1"/>
            <p:nvPr/>
          </p:nvSpPr>
          <p:spPr>
            <a:xfrm>
              <a:off x="3795759" y="3167224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당신의 자본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7D994C-9D21-3BCE-2857-DECDACCFB0B3}"/>
                </a:ext>
              </a:extLst>
            </p:cNvPr>
            <p:cNvSpPr txBox="1"/>
            <p:nvPr/>
          </p:nvSpPr>
          <p:spPr>
            <a:xfrm>
              <a:off x="7741729" y="3259723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8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6698" y="2003755"/>
            <a:ext cx="2938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42382" y="3701774"/>
                <a:ext cx="21499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+50% ( 10% X 5 )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22958" y="3957436"/>
                <a:ext cx="23887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&lt;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25774-8CAD-87D1-B04C-8D0729C764A1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2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73987" y="2003755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BA76CB-DAFF-E20A-BA3C-FA6699CD3C04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707828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707828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42382" y="3701774"/>
                  <a:ext cx="21499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+50% ( 10% X 5 )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22958" y="3957436"/>
                  <a:ext cx="238879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&lt;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D0C6DC-A9E9-58AB-5860-1291806CC050}"/>
                </a:ext>
              </a:extLst>
            </p:cNvPr>
            <p:cNvGrpSpPr/>
            <p:nvPr/>
          </p:nvGrpSpPr>
          <p:grpSpPr>
            <a:xfrm>
              <a:off x="2616578" y="2865113"/>
              <a:ext cx="1985204" cy="482438"/>
              <a:chOff x="2616578" y="2865113"/>
              <a:chExt cx="1985204" cy="48243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35FD48-FEFA-FD80-A1D4-E4708BBFC189}"/>
                  </a:ext>
                </a:extLst>
              </p:cNvPr>
              <p:cNvSpPr txBox="1"/>
              <p:nvPr/>
            </p:nvSpPr>
            <p:spPr>
              <a:xfrm>
                <a:off x="3099447" y="2959019"/>
                <a:ext cx="15023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비트코인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현물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95D68B2-08D4-EBA4-7A98-ED7B3071E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578" y="2865113"/>
                <a:ext cx="482438" cy="482438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AB1CEC-B4C1-0AE6-3370-89590C33186C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0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1A05E-2426-FD38-A5E6-BEFBD39BA1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6094A-4DF5-E9F4-02DA-34571432E532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904315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904315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54405" y="3701774"/>
                  <a:ext cx="21259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-50% ( 10% X 5 )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71048" y="3957436"/>
                  <a:ext cx="22926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&gt;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4BA95D-E8AD-5208-9792-66F1E1A7066A}"/>
                </a:ext>
              </a:extLst>
            </p:cNvPr>
            <p:cNvSpPr txBox="1"/>
            <p:nvPr/>
          </p:nvSpPr>
          <p:spPr>
            <a:xfrm>
              <a:off x="3099447" y="3155506"/>
              <a:ext cx="1502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비트코인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4A81A9-9CE9-AE60-AB59-D403B5B53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578" y="3061600"/>
              <a:ext cx="482438" cy="48243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9B4E8-7341-727C-0409-6ECEEF2961D2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4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54405" y="3701774"/>
                <a:ext cx="2125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-50% ( 10% X 5 )</a:t>
                </a:r>
                <a:endParaRPr lang="ko-KR" altLang="en-US" sz="14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71048" y="3957436"/>
                <a:ext cx="2292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&gt;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21827-EA5B-7A36-9A77-544F743897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2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34627" y="2003755"/>
            <a:ext cx="4722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수익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1460945" y="2899191"/>
            <a:ext cx="3262432" cy="52322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345832" y="3987146"/>
            <a:ext cx="28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345832" y="4296375"/>
            <a:ext cx="280631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(8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68489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8031361" y="2992674"/>
            <a:ext cx="28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실현 수익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수수료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280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(5*50%= 250%)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4BDDD4-8D6E-94E4-FE77-AA902E44D758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3C91C54-28A1-FE7B-1A05-FB36E1F6DCAA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CC1305C-E656-A3FE-5BCD-D9AD0344D542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9C2550C-F0BC-55F3-288B-E850C6B684DD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4" name="사각형: 둥근 모서리 21">
                <a:extLst>
                  <a:ext uri="{FF2B5EF4-FFF2-40B4-BE49-F238E27FC236}">
                    <a16:creationId xmlns:a16="http://schemas.microsoft.com/office/drawing/2014/main" id="{25321F2E-8B33-594C-F071-A44E6ED80726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E54BA18-F403-D536-6D14-9415D6FC7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BC0C5C3F-7235-8C83-7453-DE7B76F25A8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70E67-9829-2F55-A416-9995171C5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7FB48B9-014A-2A8B-634B-696ED658F8B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A9CC920-AD46-3E22-33B5-9C054C37C7DD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63679" y="4796294"/>
            <a:ext cx="4464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수익률의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차별화 된 수익률 가능</a:t>
            </a:r>
            <a:endParaRPr lang="en-US" altLang="ko-KR" sz="2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96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41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0DA48B7-3EC6-0DE8-C2AC-EAB095A15E3E}"/>
              </a:ext>
            </a:extLst>
          </p:cNvPr>
          <p:cNvGrpSpPr/>
          <p:nvPr/>
        </p:nvGrpSpPr>
        <p:grpSpPr>
          <a:xfrm rot="5400000">
            <a:off x="3724998" y="2664898"/>
            <a:ext cx="4742004" cy="1528235"/>
            <a:chOff x="3725000" y="2099692"/>
            <a:chExt cx="4742004" cy="1528235"/>
          </a:xfrm>
        </p:grpSpPr>
        <p:grpSp>
          <p:nvGrpSpPr>
            <p:cNvPr id="9" name="그룹 8"/>
            <p:cNvGrpSpPr/>
            <p:nvPr/>
          </p:nvGrpSpPr>
          <p:grpSpPr>
            <a:xfrm>
              <a:off x="3725000" y="2099692"/>
              <a:ext cx="4742004" cy="1241766"/>
              <a:chOff x="3725000" y="2356870"/>
              <a:chExt cx="4742004" cy="124176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951308" y="2356870"/>
                <a:ext cx="22894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1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25000" y="2490640"/>
                <a:ext cx="474200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6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791014" y="3258595"/>
              <a:ext cx="2610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55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E6F51E-9D48-5262-3814-CA762CF96D3C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F84FD36-2216-D52D-9646-4F9CC218A030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A9A8A24-E239-8437-2EAE-69FA9C8AABBB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9C8BBD1-DA7A-804B-2EB9-74DA848C183F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448254F3-E1CC-89DD-AC05-44652F939499}"/>
                  </a:ext>
                </a:extLst>
              </p:cNvPr>
              <p:cNvCxnSpPr>
                <a:cxnSpLocks/>
                <a:stCxn id="2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F120E4E-9605-6D57-CEBB-F529F6A68EBC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23" name="그림 22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BFF396-AD3A-56A3-F754-357A116774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5DF6453-5DC4-5B3D-6F68-C5AEA0D3DD4B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BB9A7D41-6BD5-8622-E0CB-432B1ED1A1FD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E644BB-29B1-1BB1-79E6-F8ED89E8AF7B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878846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8C815F-5583-519F-EEF2-F8911BDC2C60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9BCB20C-CE90-B9E1-495B-81FF0F7C173A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356B7AF-0F42-58FB-740C-096C47544E0A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7F2C16C-BCBB-0C77-8EBA-D7DA7C6D0FB2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CCF3A2E2-E275-3971-BA93-1AEED2DA958B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D611CEE-448F-BC8E-FCA3-6BBC860FCADD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44" name="그림 43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3C8C6D50-D00C-0D14-5C84-81F34FEEF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7D23F02E-F544-404E-F3B6-02DE7BBE691D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46" name="사각형: 둥근 모서리 45">
                    <a:extLst>
                      <a:ext uri="{FF2B5EF4-FFF2-40B4-BE49-F238E27FC236}">
                        <a16:creationId xmlns:a16="http://schemas.microsoft.com/office/drawing/2014/main" id="{257098E2-74BA-BD6B-C3AA-D7A74FCF5559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49D61E5-026A-E9D8-A6C4-6663721CE328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48" name="곱하기 기호 47">
            <a:extLst>
              <a:ext uri="{FF2B5EF4-FFF2-40B4-BE49-F238E27FC236}">
                <a16:creationId xmlns:a16="http://schemas.microsoft.com/office/drawing/2014/main" id="{71D5A086-0F1F-29EE-AABC-0370AF579E79}"/>
              </a:ext>
            </a:extLst>
          </p:cNvPr>
          <p:cNvSpPr/>
          <p:nvPr/>
        </p:nvSpPr>
        <p:spPr>
          <a:xfrm>
            <a:off x="619125" y="1493001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413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1691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36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D23FDB-F1C2-D6CF-7A0B-9ED5299E7809}"/>
              </a:ext>
            </a:extLst>
          </p:cNvPr>
          <p:cNvSpPr txBox="1"/>
          <p:nvPr/>
        </p:nvSpPr>
        <p:spPr>
          <a:xfrm>
            <a:off x="1823086" y="4840345"/>
            <a:ext cx="854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자신이 결정한 포지션과 반대로 진행돼 손해를 볼 때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손실액이 나의 원금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)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높아지면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강제로 포지션이 청산된다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340A95-558C-F673-6948-B83008656796}"/>
              </a:ext>
            </a:extLst>
          </p:cNvPr>
          <p:cNvGrpSpPr/>
          <p:nvPr/>
        </p:nvGrpSpPr>
        <p:grpSpPr>
          <a:xfrm>
            <a:off x="3877904" y="3046178"/>
            <a:ext cx="4436193" cy="1424906"/>
            <a:chOff x="4257568" y="2619890"/>
            <a:chExt cx="4436193" cy="14249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19BE7A-BC40-6480-E825-2FCC626765A9}"/>
                </a:ext>
              </a:extLst>
            </p:cNvPr>
            <p:cNvGrpSpPr/>
            <p:nvPr/>
          </p:nvGrpSpPr>
          <p:grpSpPr>
            <a:xfrm>
              <a:off x="7925269" y="2619890"/>
              <a:ext cx="768492" cy="1424906"/>
              <a:chOff x="7925269" y="2619890"/>
              <a:chExt cx="768492" cy="1424906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693389A-F1D4-543B-DA09-E31A8EE7481A}"/>
                  </a:ext>
                </a:extLst>
              </p:cNvPr>
              <p:cNvSpPr/>
              <p:nvPr/>
            </p:nvSpPr>
            <p:spPr>
              <a:xfrm rot="10800000">
                <a:off x="7925269" y="2628207"/>
                <a:ext cx="768492" cy="1416589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0C492-D58E-013C-65E8-3413B1EE74B3}"/>
                  </a:ext>
                </a:extLst>
              </p:cNvPr>
              <p:cNvSpPr txBox="1"/>
              <p:nvPr/>
            </p:nvSpPr>
            <p:spPr>
              <a:xfrm>
                <a:off x="8039248" y="2619890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손해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944EEE-702C-6D5C-4874-3BECD5B5A773}"/>
                </a:ext>
              </a:extLst>
            </p:cNvPr>
            <p:cNvGrpSpPr/>
            <p:nvPr/>
          </p:nvGrpSpPr>
          <p:grpSpPr>
            <a:xfrm>
              <a:off x="4257568" y="2861049"/>
              <a:ext cx="3676865" cy="1006997"/>
              <a:chOff x="4179256" y="2861049"/>
              <a:chExt cx="3676865" cy="1006997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4D50823-E930-3412-C082-3D507CE54DF9}"/>
                  </a:ext>
                </a:extLst>
              </p:cNvPr>
              <p:cNvSpPr/>
              <p:nvPr/>
            </p:nvSpPr>
            <p:spPr>
              <a:xfrm rot="900000">
                <a:off x="5228085" y="3562700"/>
                <a:ext cx="2628036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CA798EBA-7A33-0E34-8491-5B073C51903A}"/>
                  </a:ext>
                </a:extLst>
              </p:cNvPr>
              <p:cNvSpPr/>
              <p:nvPr/>
            </p:nvSpPr>
            <p:spPr>
              <a:xfrm>
                <a:off x="6045601" y="3575490"/>
                <a:ext cx="339365" cy="292556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87AA4AF-025D-60BC-5780-77B92A403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582" y="3326532"/>
                <a:ext cx="482438" cy="482438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2FCFDD-7F78-1934-7BF3-FC789B521809}"/>
                  </a:ext>
                </a:extLst>
              </p:cNvPr>
              <p:cNvSpPr txBox="1"/>
              <p:nvPr/>
            </p:nvSpPr>
            <p:spPr>
              <a:xfrm rot="18898754">
                <a:off x="3873082" y="3167223"/>
                <a:ext cx="950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강제 청산</a:t>
                </a: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779C9049-679D-C7FA-DD2D-F2D8CFD08D70}"/>
                  </a:ext>
                </a:extLst>
              </p:cNvPr>
              <p:cNvSpPr/>
              <p:nvPr/>
            </p:nvSpPr>
            <p:spPr>
              <a:xfrm rot="19800000">
                <a:off x="4298104" y="3428489"/>
                <a:ext cx="835405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56C552D-C653-3C89-DFA1-44DD40D7E72A}"/>
                  </a:ext>
                </a:extLst>
              </p:cNvPr>
              <p:cNvGrpSpPr/>
              <p:nvPr/>
            </p:nvGrpSpPr>
            <p:grpSpPr>
              <a:xfrm>
                <a:off x="5023152" y="2928799"/>
                <a:ext cx="346572" cy="533139"/>
                <a:chOff x="5023152" y="2928799"/>
                <a:chExt cx="346572" cy="533139"/>
              </a:xfrm>
            </p:grpSpPr>
            <p:sp>
              <p:nvSpPr>
                <p:cNvPr id="41" name="이등변 삼각형 40">
                  <a:extLst>
                    <a:ext uri="{FF2B5EF4-FFF2-40B4-BE49-F238E27FC236}">
                      <a16:creationId xmlns:a16="http://schemas.microsoft.com/office/drawing/2014/main" id="{7FB6CC89-5A7F-B10B-4E89-B9F656131D8C}"/>
                    </a:ext>
                  </a:extLst>
                </p:cNvPr>
                <p:cNvSpPr/>
                <p:nvPr/>
              </p:nvSpPr>
              <p:spPr>
                <a:xfrm rot="13289738">
                  <a:off x="5291652" y="2955622"/>
                  <a:ext cx="78072" cy="223345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>
                  <a:extLst>
                    <a:ext uri="{FF2B5EF4-FFF2-40B4-BE49-F238E27FC236}">
                      <a16:creationId xmlns:a16="http://schemas.microsoft.com/office/drawing/2014/main" id="{A7AA13FB-3BE2-8FAD-35F8-635DD3D597E8}"/>
                    </a:ext>
                  </a:extLst>
                </p:cNvPr>
                <p:cNvSpPr/>
                <p:nvPr/>
              </p:nvSpPr>
              <p:spPr>
                <a:xfrm rot="11700000">
                  <a:off x="5129619" y="2983935"/>
                  <a:ext cx="133563" cy="173181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>
                  <a:extLst>
                    <a:ext uri="{FF2B5EF4-FFF2-40B4-BE49-F238E27FC236}">
                      <a16:creationId xmlns:a16="http://schemas.microsoft.com/office/drawing/2014/main" id="{4AC07B82-CCFB-CB1A-6D4D-D1A1CE3F2B3C}"/>
                    </a:ext>
                  </a:extLst>
                </p:cNvPr>
                <p:cNvSpPr/>
                <p:nvPr/>
              </p:nvSpPr>
              <p:spPr>
                <a:xfrm rot="9000000">
                  <a:off x="5023152" y="2928799"/>
                  <a:ext cx="79040" cy="238893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이등변 삼각형 43">
                  <a:extLst>
                    <a:ext uri="{FF2B5EF4-FFF2-40B4-BE49-F238E27FC236}">
                      <a16:creationId xmlns:a16="http://schemas.microsoft.com/office/drawing/2014/main" id="{C1AD94A3-1F5C-8279-542E-F769ADA99E6E}"/>
                    </a:ext>
                  </a:extLst>
                </p:cNvPr>
                <p:cNvSpPr/>
                <p:nvPr/>
              </p:nvSpPr>
              <p:spPr>
                <a:xfrm rot="20700000" flipH="1">
                  <a:off x="5170745" y="3337540"/>
                  <a:ext cx="45719" cy="124398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0077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47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2734115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9" y="3041892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8992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3019" y="4197990"/>
            <a:ext cx="28842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20%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 청산 된다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결과액이 음수가 될 수 없다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5 ) = 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47D348-44E5-2694-77CB-92DF16B82BAB}"/>
              </a:ext>
            </a:extLst>
          </p:cNvPr>
          <p:cNvSpPr txBox="1"/>
          <p:nvPr/>
        </p:nvSpPr>
        <p:spPr>
          <a:xfrm>
            <a:off x="3868467" y="4981520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투입 </a:t>
            </a:r>
            <a:r>
              <a:rPr lang="ko-KR" altLang="en-US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시드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보증금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7ADC88-F79D-95D4-6BCA-38E49789E0F8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AD8111D8-FD24-575B-1929-10714C733F2E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864856E2-B249-B6A1-7521-E5BD542A1D6E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AC3662E-9B7B-B37D-2E96-6FA1E01A97D9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929AA5AB-EC64-5C6C-6860-416BD0ACB342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DB3872C5-60B4-2430-4E62-9214F5C520AC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9F216B9-715C-C5EC-6ABC-BC8B613CA3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116E77A-5A22-1A72-00E8-7B77ED802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4CE997B-1331-FA61-F680-F0B8D9A1368C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5C9049-6EC8-53A5-304B-B910157351B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194C6F7-DA11-C57E-F6A9-7473E8B166F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51A636-5013-355C-70DB-A4E7B289BB34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16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19204" y="2003755"/>
            <a:ext cx="15536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25441"/>
              </p:ext>
            </p:extLst>
          </p:nvPr>
        </p:nvGraphicFramePr>
        <p:xfrm>
          <a:off x="2197163" y="3333655"/>
          <a:ext cx="827601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Long </a:t>
                      </a:r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Short </a:t>
                      </a:r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내리면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537988" y="3478703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4024528" y="2949688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6C892-364C-5DF5-3020-70DDAC636E67}"/>
              </a:ext>
            </a:extLst>
          </p:cNvPr>
          <p:cNvSpPr txBox="1"/>
          <p:nvPr/>
        </p:nvSpPr>
        <p:spPr>
          <a:xfrm>
            <a:off x="6365323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434E9715-3880-F25C-2539-1BE39631B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839566"/>
              </p:ext>
            </p:extLst>
          </p:nvPr>
        </p:nvGraphicFramePr>
        <p:xfrm>
          <a:off x="2197162" y="4567124"/>
          <a:ext cx="827601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매도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8E21667-809B-1835-8FB2-D11B4CD0199C}"/>
              </a:ext>
            </a:extLst>
          </p:cNvPr>
          <p:cNvSpPr txBox="1"/>
          <p:nvPr/>
        </p:nvSpPr>
        <p:spPr>
          <a:xfrm>
            <a:off x="1540059" y="4567124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E349D-53E7-3AB1-B076-C5562C253158}"/>
              </a:ext>
            </a:extLst>
          </p:cNvPr>
          <p:cNvSpPr txBox="1"/>
          <p:nvPr/>
        </p:nvSpPr>
        <p:spPr>
          <a:xfrm>
            <a:off x="8912134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 조건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61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63533" y="3533849"/>
            <a:ext cx="3482043" cy="959851"/>
            <a:chOff x="6863532" y="3053924"/>
            <a:chExt cx="3482043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8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청산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63532" y="3429000"/>
              <a:ext cx="34820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시점과의 가격 차이를 통해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손익이 결정되고 결과액을 돌려받는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291269" y="3533849"/>
            <a:ext cx="2948244" cy="959851"/>
            <a:chOff x="1758725" y="3053924"/>
            <a:chExt cx="2948244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757393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58725" y="3429000"/>
              <a:ext cx="29482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원하는 양의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머니를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투입 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차트에 진입하는 시점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019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7335611" y="3533849"/>
            <a:ext cx="2537874" cy="959851"/>
            <a:chOff x="7335610" y="3053924"/>
            <a:chExt cx="2537874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334280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7335610" y="3429000"/>
              <a:ext cx="2537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추세 모두 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가능성이 있는 투자 방식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674382" y="3533849"/>
            <a:ext cx="2182009" cy="959851"/>
            <a:chOff x="2141838" y="3053924"/>
            <a:chExt cx="2182009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962575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2141838" y="3429000"/>
              <a:ext cx="21820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추세에서만 수익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가능성이 있는 투자 방식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751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90782" y="3533849"/>
            <a:ext cx="3427540" cy="959851"/>
            <a:chOff x="6890781" y="3053924"/>
            <a:chExt cx="3427540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56348" y="3053924"/>
              <a:ext cx="896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레버리지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90781" y="3429000"/>
              <a:ext cx="34275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거래소에서 제공하는 외부 자본을 동원해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손익률을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배수 만큼 불리는 것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320124" y="3533849"/>
            <a:ext cx="2890535" cy="959851"/>
            <a:chOff x="1787580" y="3053924"/>
            <a:chExt cx="2890535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873612" y="3053924"/>
              <a:ext cx="7184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87580" y="3429000"/>
              <a:ext cx="2890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투자에서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자신이 예측하는 종목의 추세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247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427523" y="3533849"/>
            <a:ext cx="4354077" cy="1206073"/>
            <a:chOff x="6427522" y="3053924"/>
            <a:chExt cx="4354077" cy="12060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9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강제 청산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427522" y="3429000"/>
              <a:ext cx="43540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증거금이 더 이상 손실액을 감당하지 못할 때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투자자가 거래소에게 빚이 생기지 않도록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거래소가 자동 청산 해주는 기능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1730224" y="3533849"/>
            <a:ext cx="4070346" cy="1206073"/>
            <a:chOff x="1197680" y="3053924"/>
            <a:chExt cx="4070346" cy="12060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1542325" y="3053924"/>
              <a:ext cx="3381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유지비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결정비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시드머니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197680" y="3429000"/>
              <a:ext cx="40703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정한 포지션에 대한 보증금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</a:t>
              </a:r>
              <a:r>
                <a:rPr lang="ko-KR" altLang="en-US" sz="1600" dirty="0" err="1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실현시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보증금에 수익을 더해 돌려받고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손실 확정시 보증금에서 손실을 제하고 돌려받음</a:t>
              </a:r>
              <a:endPara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381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8591" y="4624087"/>
              <a:ext cx="4334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02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 및 지표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3C0396-B74A-D887-69F2-56621342FDF6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D1F668-FC04-76A8-C003-FB1B03355970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E8C4A6-DE31-F387-C888-5E98738D6536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CEED35-217D-9AEE-C6A2-733ABEF4FA09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04EEAF-08AF-6AD8-DF87-F87A16EF9361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5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246502" cy="492919"/>
            <a:chOff x="0" y="6365081"/>
            <a:chExt cx="12246502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17292" y="6442263"/>
              <a:ext cx="13292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Lecture 00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1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FA2319-82BE-E480-ACDB-824B88B8786F}"/>
              </a:ext>
            </a:extLst>
          </p:cNvPr>
          <p:cNvGrpSpPr/>
          <p:nvPr/>
        </p:nvGrpSpPr>
        <p:grpSpPr>
          <a:xfrm>
            <a:off x="2348027" y="2627427"/>
            <a:ext cx="7495963" cy="1603147"/>
            <a:chOff x="2348027" y="2780198"/>
            <a:chExt cx="7495963" cy="1603147"/>
          </a:xfrm>
        </p:grpSpPr>
        <p:sp>
          <p:nvSpPr>
            <p:cNvPr id="15" name="TextBox 14"/>
            <p:cNvSpPr txBox="1"/>
            <p:nvPr/>
          </p:nvSpPr>
          <p:spPr>
            <a:xfrm>
              <a:off x="4260402" y="2780198"/>
              <a:ext cx="36711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코인 투자란</a:t>
              </a:r>
              <a:r>
                <a:rPr lang="en-US" altLang="ko-KR" sz="5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?</a:t>
              </a:r>
              <a:endPara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8027" y="3798570"/>
              <a:ext cx="74959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와 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투기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의 차이가 한끝 차이인 의사결정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723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137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2256710" cy="4185523"/>
            <a:chOff x="176544" y="1682357"/>
            <a:chExt cx="2256710" cy="41855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1949573" cy="1315495"/>
              <a:chOff x="176544" y="1682357"/>
              <a:chExt cx="1949573" cy="131549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949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캔들 차트 용어 설명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63698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- 0.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/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도지와 형태 캔들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2256710" cy="2608157"/>
              <a:chOff x="176544" y="3259723"/>
              <a:chExt cx="2256710" cy="260815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주요 지표 설명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94476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- 0.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지수 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- 2. 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,EMA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정배열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역배열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- 5.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병목 현상의 이해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- 6.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골든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- 7.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데드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- 8.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지지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- 9.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저항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185602" y="3167390"/>
            <a:ext cx="7372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투자를 하기위한 기본적인 차트 파악법을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814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02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 및 지표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6511CD-48C8-516E-F499-A433095A5379}"/>
              </a:ext>
            </a:extLst>
          </p:cNvPr>
          <p:cNvSpPr txBox="1"/>
          <p:nvPr/>
        </p:nvSpPr>
        <p:spPr>
          <a:xfrm>
            <a:off x="5803827" y="4447073"/>
            <a:ext cx="431400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차트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 , █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40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7BB5D5-141F-4171-CF46-B137FED3CD7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BA5915-CA9A-FE93-2B6D-48D08AAC2596}"/>
              </a:ext>
            </a:extLst>
          </p:cNvPr>
          <p:cNvGrpSpPr/>
          <p:nvPr/>
        </p:nvGrpSpPr>
        <p:grpSpPr>
          <a:xfrm>
            <a:off x="2670222" y="3121158"/>
            <a:ext cx="6851556" cy="1408100"/>
            <a:chOff x="2670222" y="3121158"/>
            <a:chExt cx="6851556" cy="14081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8EBC16-B712-A304-651E-3A137046E6A1}"/>
                </a:ext>
              </a:extLst>
            </p:cNvPr>
            <p:cNvSpPr txBox="1"/>
            <p:nvPr/>
          </p:nvSpPr>
          <p:spPr>
            <a:xfrm>
              <a:off x="3541455" y="3121158"/>
              <a:ext cx="51090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 트레이딩의 기본은 </a:t>
              </a:r>
              <a:r>
                <a:rPr lang="ko-KR" altLang="en-US" sz="2400" dirty="0">
                  <a:solidFill>
                    <a:schemeClr val="accent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</a:t>
              </a:r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를 통해</a:t>
              </a:r>
              <a:endParaRPr lang="en-US" altLang="ko-KR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해당 종목의 추세를 파악하는 것에서 시작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B4DD40-CA5A-D595-857C-AE2AD0FFDF9B}"/>
                </a:ext>
              </a:extLst>
            </p:cNvPr>
            <p:cNvSpPr txBox="1"/>
            <p:nvPr/>
          </p:nvSpPr>
          <p:spPr>
            <a:xfrm>
              <a:off x="2670222" y="3944483"/>
              <a:ext cx="68515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정확한 분석을 위해 캔들 차트 사용은 필수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289B5-3199-7D53-56A1-E9A8DD138E22}"/>
              </a:ext>
            </a:extLst>
          </p:cNvPr>
          <p:cNvSpPr txBox="1"/>
          <p:nvPr/>
        </p:nvSpPr>
        <p:spPr>
          <a:xfrm>
            <a:off x="4581817" y="2003755"/>
            <a:ext cx="3028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차트의 필요성</a:t>
            </a:r>
          </a:p>
        </p:txBody>
      </p:sp>
    </p:spTree>
    <p:extLst>
      <p:ext uri="{BB962C8B-B14F-4D97-AF65-F5344CB8AC3E}">
        <p14:creationId xmlns:p14="http://schemas.microsoft.com/office/powerpoint/2010/main" val="580266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57720" y="2003755"/>
            <a:ext cx="2276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캔들이란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889364-9048-9E19-D51F-727299F71F89}"/>
              </a:ext>
            </a:extLst>
          </p:cNvPr>
          <p:cNvSpPr txBox="1"/>
          <p:nvPr/>
        </p:nvSpPr>
        <p:spPr>
          <a:xfrm>
            <a:off x="6050884" y="4087299"/>
            <a:ext cx="26613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차트를 구성하는 하나하나의 봉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</a:t>
            </a:r>
          </a:p>
        </p:txBody>
      </p:sp>
    </p:spTree>
    <p:extLst>
      <p:ext uri="{BB962C8B-B14F-4D97-AF65-F5344CB8AC3E}">
        <p14:creationId xmlns:p14="http://schemas.microsoft.com/office/powerpoint/2010/main" val="4139529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76756" y="2003755"/>
            <a:ext cx="2438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7" name="화살표: 위쪽 66">
            <a:extLst>
              <a:ext uri="{FF2B5EF4-FFF2-40B4-BE49-F238E27FC236}">
                <a16:creationId xmlns:a16="http://schemas.microsoft.com/office/drawing/2014/main" id="{4E687C38-8D8C-D216-7858-EFA0D71AE866}"/>
              </a:ext>
            </a:extLst>
          </p:cNvPr>
          <p:cNvSpPr/>
          <p:nvPr/>
        </p:nvSpPr>
        <p:spPr>
          <a:xfrm>
            <a:off x="5052318" y="3570790"/>
            <a:ext cx="384013" cy="1083719"/>
          </a:xfrm>
          <a:prstGeom prst="upArrow">
            <a:avLst/>
          </a:prstGeom>
          <a:gradFill>
            <a:gsLst>
              <a:gs pos="0">
                <a:srgbClr val="197169"/>
              </a:gs>
              <a:gs pos="86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화살표: 위쪽 67">
            <a:extLst>
              <a:ext uri="{FF2B5EF4-FFF2-40B4-BE49-F238E27FC236}">
                <a16:creationId xmlns:a16="http://schemas.microsoft.com/office/drawing/2014/main" id="{2C6748DF-70E1-9867-48E8-73974C485111}"/>
              </a:ext>
            </a:extLst>
          </p:cNvPr>
          <p:cNvSpPr/>
          <p:nvPr/>
        </p:nvSpPr>
        <p:spPr>
          <a:xfrm rot="10800000">
            <a:off x="8506168" y="3348967"/>
            <a:ext cx="384013" cy="1070921"/>
          </a:xfrm>
          <a:prstGeom prst="upArrow">
            <a:avLst/>
          </a:prstGeom>
          <a:gradFill>
            <a:gsLst>
              <a:gs pos="0">
                <a:srgbClr val="EA514E"/>
              </a:gs>
              <a:gs pos="81000">
                <a:srgbClr val="2822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7EB8D74-0CC4-DAE7-7FF8-447D36A6B7D2}"/>
              </a:ext>
            </a:extLst>
          </p:cNvPr>
          <p:cNvGrpSpPr/>
          <p:nvPr/>
        </p:nvGrpSpPr>
        <p:grpSpPr>
          <a:xfrm>
            <a:off x="3077243" y="2879606"/>
            <a:ext cx="2583662" cy="2568357"/>
            <a:chOff x="3077243" y="2663438"/>
            <a:chExt cx="2583662" cy="256835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B8ACA1-9165-E501-55E3-01B6EC80C7D6}"/>
                </a:ext>
              </a:extLst>
            </p:cNvPr>
            <p:cNvGrpSpPr/>
            <p:nvPr/>
          </p:nvGrpSpPr>
          <p:grpSpPr>
            <a:xfrm>
              <a:off x="3077243" y="2663438"/>
              <a:ext cx="2583662" cy="2198398"/>
              <a:chOff x="3839666" y="2663438"/>
              <a:chExt cx="2583662" cy="2198398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E260D37-D72E-C5EB-C7AC-E2DCDCBBBE53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2328A6D3-2B8A-49BC-0790-4F1BF098A06B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072156FA-F2A0-6BEB-2170-26AE5CFF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B747C2-DD71-E0C8-E03D-7F3EA98A05A7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434A92-8DB8-D810-9C8C-96F7DB72E013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2C4530-4A01-75FF-58C6-35BBBD09040D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671DBE-6B5C-DB43-CDB9-CCD4FE838660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E25124-2DEF-E68C-CBBD-61CEE285E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5841308-69E5-899D-F7AC-FEA5C94A6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BDF25C1-0D29-6503-2AF6-C647625A9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6CF929C-CB9E-4439-551A-3C268CAFD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AEE4613-4815-DEE7-D277-77F12258A56D}"/>
                </a:ext>
              </a:extLst>
            </p:cNvPr>
            <p:cNvSpPr txBox="1"/>
            <p:nvPr/>
          </p:nvSpPr>
          <p:spPr>
            <a:xfrm>
              <a:off x="3450680" y="4831685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양봉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상승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C237A2E-27B5-9EA8-E2E7-B41DE591D68E}"/>
              </a:ext>
            </a:extLst>
          </p:cNvPr>
          <p:cNvGrpSpPr/>
          <p:nvPr/>
        </p:nvGrpSpPr>
        <p:grpSpPr>
          <a:xfrm>
            <a:off x="6531095" y="2884714"/>
            <a:ext cx="2583662" cy="2558140"/>
            <a:chOff x="6531095" y="2884714"/>
            <a:chExt cx="2583662" cy="255814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60C7C7D-84CA-EF67-B8A2-3F8188E90E0F}"/>
                </a:ext>
              </a:extLst>
            </p:cNvPr>
            <p:cNvGrpSpPr/>
            <p:nvPr/>
          </p:nvGrpSpPr>
          <p:grpSpPr>
            <a:xfrm>
              <a:off x="6531095" y="2884714"/>
              <a:ext cx="2583662" cy="2198398"/>
              <a:chOff x="3839666" y="2663438"/>
              <a:chExt cx="2583662" cy="219839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9139AA1F-04EC-F618-DFAE-9D60946DD27F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4DF992B9-A851-C0B1-05E8-07B88291B82F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EA51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74E1DA5B-3C24-9426-38CD-63123B00B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EA51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F823372-00F8-6944-2FB6-EF26F6D583EE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6D9B61C-9B53-901D-3692-BB567924DE58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166D97-ED68-24CF-E5F0-BCF806D686F6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5169E6-44E8-923B-EA20-6278FEAC682B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A63CB9A-E9D0-7B80-D42F-E4E9646C0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8DA29CB-5910-8577-2729-42E8E55FD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1FFC772C-8839-989A-B105-D7968C46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4E3DDBE-DC41-A98E-3906-4619C843F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4E206A-1217-3A43-A901-BDED46F40A29}"/>
                </a:ext>
              </a:extLst>
            </p:cNvPr>
            <p:cNvSpPr txBox="1"/>
            <p:nvPr/>
          </p:nvSpPr>
          <p:spPr>
            <a:xfrm>
              <a:off x="7097407" y="5042744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음봉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하락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EA514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594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71198" y="2003755"/>
            <a:ext cx="3249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35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25702" y="2003755"/>
            <a:ext cx="3140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D4BEF28-7CDE-D509-0B13-A3AF28F2898A}"/>
              </a:ext>
            </a:extLst>
          </p:cNvPr>
          <p:cNvGrpSpPr/>
          <p:nvPr/>
        </p:nvGrpSpPr>
        <p:grpSpPr>
          <a:xfrm>
            <a:off x="3174737" y="2804115"/>
            <a:ext cx="2124585" cy="1867640"/>
            <a:chOff x="2968463" y="2799055"/>
            <a:chExt cx="2124585" cy="186764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E3ECD5A-0F8D-DED8-A295-A8C48EBE64D1}"/>
                </a:ext>
              </a:extLst>
            </p:cNvPr>
            <p:cNvGrpSpPr/>
            <p:nvPr/>
          </p:nvGrpSpPr>
          <p:grpSpPr>
            <a:xfrm>
              <a:off x="3807122" y="3372824"/>
              <a:ext cx="560866" cy="727558"/>
              <a:chOff x="3807122" y="3372824"/>
              <a:chExt cx="560866" cy="727558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4DF992B9-A851-C0B1-05E8-07B88291B82F}"/>
                  </a:ext>
                </a:extLst>
              </p:cNvPr>
              <p:cNvSpPr/>
              <p:nvPr/>
            </p:nvSpPr>
            <p:spPr>
              <a:xfrm>
                <a:off x="3807122" y="3713743"/>
                <a:ext cx="560866" cy="45720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74E1DA5B-3C24-9426-38CD-63123B00B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555" y="3372824"/>
                <a:ext cx="0" cy="727558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9D1ED42-CD26-6B33-5936-8FE5471BDCED}"/>
                </a:ext>
              </a:extLst>
            </p:cNvPr>
            <p:cNvGrpSpPr/>
            <p:nvPr/>
          </p:nvGrpSpPr>
          <p:grpSpPr>
            <a:xfrm>
              <a:off x="2968463" y="3372824"/>
              <a:ext cx="560866" cy="727558"/>
              <a:chOff x="2968463" y="3372824"/>
              <a:chExt cx="560866" cy="727558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400721E-DBC5-14A8-08C4-EA536A0CD4A1}"/>
                  </a:ext>
                </a:extLst>
              </p:cNvPr>
              <p:cNvSpPr/>
              <p:nvPr/>
            </p:nvSpPr>
            <p:spPr>
              <a:xfrm>
                <a:off x="2968463" y="3713743"/>
                <a:ext cx="560866" cy="45720"/>
              </a:xfrm>
              <a:prstGeom prst="roundRect">
                <a:avLst>
                  <a:gd name="adj" fmla="val 5901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B149547-17A7-BC31-C9F1-0ED46F0AF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8896" y="3372824"/>
                <a:ext cx="0" cy="727558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25A4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66BC778-36BE-F78D-4BF6-33A24CA0BD84}"/>
                </a:ext>
              </a:extLst>
            </p:cNvPr>
            <p:cNvGrpSpPr/>
            <p:nvPr/>
          </p:nvGrpSpPr>
          <p:grpSpPr>
            <a:xfrm>
              <a:off x="4552514" y="2799055"/>
              <a:ext cx="540534" cy="1867640"/>
              <a:chOff x="5825732" y="2799055"/>
              <a:chExt cx="540534" cy="186764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EE4613-4815-DEE7-D277-77F12258A56D}"/>
                  </a:ext>
                </a:extLst>
              </p:cNvPr>
              <p:cNvSpPr txBox="1"/>
              <p:nvPr/>
            </p:nvSpPr>
            <p:spPr>
              <a:xfrm>
                <a:off x="5825733" y="2799055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하락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220F4CE-EF15-73F1-3047-DB8304D1ECE7}"/>
                  </a:ext>
                </a:extLst>
              </p:cNvPr>
              <p:cNvGrpSpPr/>
              <p:nvPr/>
            </p:nvGrpSpPr>
            <p:grpSpPr>
              <a:xfrm>
                <a:off x="5943601" y="3148307"/>
                <a:ext cx="304798" cy="1230692"/>
                <a:chOff x="5894084" y="2457273"/>
                <a:chExt cx="641978" cy="2592136"/>
              </a:xfrm>
            </p:grpSpPr>
            <p:sp>
              <p:nvSpPr>
                <p:cNvPr id="67" name="화살표: 위쪽 66">
                  <a:extLst>
                    <a:ext uri="{FF2B5EF4-FFF2-40B4-BE49-F238E27FC236}">
                      <a16:creationId xmlns:a16="http://schemas.microsoft.com/office/drawing/2014/main" id="{4E687C38-8D8C-D216-7858-EFA0D71AE866}"/>
                    </a:ext>
                  </a:extLst>
                </p:cNvPr>
                <p:cNvSpPr/>
                <p:nvPr/>
              </p:nvSpPr>
              <p:spPr>
                <a:xfrm>
                  <a:off x="5894084" y="3753341"/>
                  <a:ext cx="641978" cy="1296068"/>
                </a:xfrm>
                <a:prstGeom prst="upArrow">
                  <a:avLst/>
                </a:prstGeom>
                <a:gradFill>
                  <a:gsLst>
                    <a:gs pos="0">
                      <a:srgbClr val="197169"/>
                    </a:gs>
                    <a:gs pos="71000">
                      <a:srgbClr val="2A234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화살표: 위쪽 67">
                  <a:extLst>
                    <a:ext uri="{FF2B5EF4-FFF2-40B4-BE49-F238E27FC236}">
                      <a16:creationId xmlns:a16="http://schemas.microsoft.com/office/drawing/2014/main" id="{2C6748DF-70E1-9867-48E8-73974C485111}"/>
                    </a:ext>
                  </a:extLst>
                </p:cNvPr>
                <p:cNvSpPr/>
                <p:nvPr/>
              </p:nvSpPr>
              <p:spPr>
                <a:xfrm rot="10800000">
                  <a:off x="5894084" y="2457273"/>
                  <a:ext cx="641978" cy="1296068"/>
                </a:xfrm>
                <a:prstGeom prst="upArrow">
                  <a:avLst/>
                </a:prstGeom>
                <a:gradFill>
                  <a:gsLst>
                    <a:gs pos="0">
                      <a:srgbClr val="EA514E"/>
                    </a:gs>
                    <a:gs pos="81000">
                      <a:srgbClr val="28223F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1C3B15-4826-7B0E-7241-9C2266B6A477}"/>
                  </a:ext>
                </a:extLst>
              </p:cNvPr>
              <p:cNvSpPr txBox="1"/>
              <p:nvPr/>
            </p:nvSpPr>
            <p:spPr>
              <a:xfrm>
                <a:off x="5825732" y="4328141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상승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2BD081-7766-F863-6E52-6E8CA9482203}"/>
                </a:ext>
              </a:extLst>
            </p:cNvPr>
            <p:cNvSpPr txBox="1"/>
            <p:nvPr/>
          </p:nvSpPr>
          <p:spPr>
            <a:xfrm>
              <a:off x="3103809" y="4328141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도지형 캔들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15477BA-60BD-ADD3-3059-F0EB203BC155}"/>
              </a:ext>
            </a:extLst>
          </p:cNvPr>
          <p:cNvGrpSpPr/>
          <p:nvPr/>
        </p:nvGrpSpPr>
        <p:grpSpPr>
          <a:xfrm>
            <a:off x="6454761" y="3407263"/>
            <a:ext cx="2562503" cy="1513042"/>
            <a:chOff x="6661035" y="3407263"/>
            <a:chExt cx="2562503" cy="151304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C9FE6B-E983-566B-9DF5-7BF117D3A5E8}"/>
                </a:ext>
              </a:extLst>
            </p:cNvPr>
            <p:cNvGrpSpPr/>
            <p:nvPr/>
          </p:nvGrpSpPr>
          <p:grpSpPr>
            <a:xfrm>
              <a:off x="6661035" y="3407263"/>
              <a:ext cx="1306768" cy="1513042"/>
              <a:chOff x="6661035" y="3399874"/>
              <a:chExt cx="1306768" cy="1513042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41D2486-486E-32D6-3CF1-478AB7AE41A7}"/>
                  </a:ext>
                </a:extLst>
              </p:cNvPr>
              <p:cNvGrpSpPr/>
              <p:nvPr/>
            </p:nvGrpSpPr>
            <p:grpSpPr>
              <a:xfrm>
                <a:off x="7033984" y="3399874"/>
                <a:ext cx="560866" cy="727558"/>
                <a:chOff x="7033984" y="3399874"/>
                <a:chExt cx="560866" cy="727558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131E19FF-EFB5-D660-8E5A-DAC9ACF5AB63}"/>
                    </a:ext>
                  </a:extLst>
                </p:cNvPr>
                <p:cNvSpPr/>
                <p:nvPr/>
              </p:nvSpPr>
              <p:spPr>
                <a:xfrm flipV="1">
                  <a:off x="7033984" y="3399874"/>
                  <a:ext cx="560866" cy="45720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186473E8-56A9-1CFF-CB97-83E148588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4417" y="3399874"/>
                  <a:ext cx="0" cy="727558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ACD25F-19BB-821B-75F1-4D3295212F55}"/>
                  </a:ext>
                </a:extLst>
              </p:cNvPr>
              <p:cNvSpPr txBox="1"/>
              <p:nvPr/>
            </p:nvSpPr>
            <p:spPr>
              <a:xfrm>
                <a:off x="6661035" y="4328141"/>
                <a:ext cx="130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잠자리형 캔들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상승 신호 </a:t>
                </a:r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F3868F6-5976-06E4-A451-0D7316539A8B}"/>
                </a:ext>
              </a:extLst>
            </p:cNvPr>
            <p:cNvGrpSpPr/>
            <p:nvPr/>
          </p:nvGrpSpPr>
          <p:grpSpPr>
            <a:xfrm>
              <a:off x="8022567" y="3412335"/>
              <a:ext cx="1200971" cy="1502899"/>
              <a:chOff x="8022567" y="3399874"/>
              <a:chExt cx="1200971" cy="150289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B01DA9B3-BDC4-20CD-0A22-386B946FECF1}"/>
                  </a:ext>
                </a:extLst>
              </p:cNvPr>
              <p:cNvGrpSpPr/>
              <p:nvPr/>
            </p:nvGrpSpPr>
            <p:grpSpPr>
              <a:xfrm>
                <a:off x="8342620" y="3399874"/>
                <a:ext cx="560866" cy="731329"/>
                <a:chOff x="8342620" y="3399874"/>
                <a:chExt cx="560866" cy="731329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ED56B685-C8C2-EBBE-E9F1-746B6448C0FB}"/>
                    </a:ext>
                  </a:extLst>
                </p:cNvPr>
                <p:cNvSpPr/>
                <p:nvPr/>
              </p:nvSpPr>
              <p:spPr>
                <a:xfrm flipV="1">
                  <a:off x="8342620" y="4085483"/>
                  <a:ext cx="560866" cy="45720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EA51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C84C70C-36C1-30D7-40F9-2419289B9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23053" y="3399874"/>
                  <a:ext cx="0" cy="727558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EA51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87B6A4-9CEC-4167-16C0-A82EBAFA8D2E}"/>
                  </a:ext>
                </a:extLst>
              </p:cNvPr>
              <p:cNvSpPr txBox="1"/>
              <p:nvPr/>
            </p:nvSpPr>
            <p:spPr>
              <a:xfrm>
                <a:off x="8022567" y="4317998"/>
                <a:ext cx="12009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비석형 캔들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하락 신호 </a:t>
                </a:r>
                <a:r>
                  <a:rPr lang="en-US" altLang="ko-KR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CA1C1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8276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31980" y="2003755"/>
            <a:ext cx="412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 사례</a:t>
            </a:r>
          </a:p>
        </p:txBody>
      </p:sp>
    </p:spTree>
    <p:extLst>
      <p:ext uri="{BB962C8B-B14F-4D97-AF65-F5344CB8AC3E}">
        <p14:creationId xmlns:p14="http://schemas.microsoft.com/office/powerpoint/2010/main" val="180984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5052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상세 설명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947D6A-900B-7030-C9A3-E46D684035D2}"/>
              </a:ext>
            </a:extLst>
          </p:cNvPr>
          <p:cNvGrpSpPr/>
          <p:nvPr/>
        </p:nvGrpSpPr>
        <p:grpSpPr>
          <a:xfrm>
            <a:off x="2191838" y="2832544"/>
            <a:ext cx="1255699" cy="2524211"/>
            <a:chOff x="2191838" y="2832544"/>
            <a:chExt cx="1255699" cy="2524211"/>
          </a:xfrm>
        </p:grpSpPr>
        <p:sp>
          <p:nvSpPr>
            <p:cNvPr id="67" name="화살표: 위쪽 66">
              <a:extLst>
                <a:ext uri="{FF2B5EF4-FFF2-40B4-BE49-F238E27FC236}">
                  <a16:creationId xmlns:a16="http://schemas.microsoft.com/office/drawing/2014/main" id="{4E687C38-8D8C-D216-7858-EFA0D71AE866}"/>
                </a:ext>
              </a:extLst>
            </p:cNvPr>
            <p:cNvSpPr/>
            <p:nvPr/>
          </p:nvSpPr>
          <p:spPr>
            <a:xfrm>
              <a:off x="2191838" y="2832544"/>
              <a:ext cx="304798" cy="2220320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7DD0A49-C978-BE91-7BC7-D589146CF619}"/>
                </a:ext>
              </a:extLst>
            </p:cNvPr>
            <p:cNvGrpSpPr/>
            <p:nvPr/>
          </p:nvGrpSpPr>
          <p:grpSpPr>
            <a:xfrm>
              <a:off x="2496636" y="2970814"/>
              <a:ext cx="950901" cy="2385941"/>
              <a:chOff x="2496636" y="2701487"/>
              <a:chExt cx="950901" cy="238594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31E19FF-EFB5-D660-8E5A-DAC9ACF5AB63}"/>
                  </a:ext>
                </a:extLst>
              </p:cNvPr>
              <p:cNvSpPr/>
              <p:nvPr/>
            </p:nvSpPr>
            <p:spPr>
              <a:xfrm>
                <a:off x="2691652" y="2701487"/>
                <a:ext cx="560866" cy="1600457"/>
              </a:xfrm>
              <a:prstGeom prst="roundRect">
                <a:avLst>
                  <a:gd name="adj" fmla="val 5901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ACD25F-19BB-821B-75F1-4D3295212F55}"/>
                  </a:ext>
                </a:extLst>
              </p:cNvPr>
              <p:cNvSpPr txBox="1"/>
              <p:nvPr/>
            </p:nvSpPr>
            <p:spPr>
              <a:xfrm>
                <a:off x="2496636" y="4502653"/>
                <a:ext cx="950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장대 양봉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급등 </a:t>
                </a:r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326087-8E3B-A57B-A839-BAECDF55EA1D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4648155" y="25269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464815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C578506-71E3-3EB9-8264-AF8A16F81905}"/>
                </a:ext>
              </a:extLst>
            </p:cNvPr>
            <p:cNvGrpSpPr/>
            <p:nvPr/>
          </p:nvGrpSpPr>
          <p:grpSpPr>
            <a:xfrm>
              <a:off x="4883194" y="2526974"/>
              <a:ext cx="1370491" cy="1600458"/>
              <a:chOff x="4883194" y="2526974"/>
              <a:chExt cx="1370491" cy="160045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FEC707F-2A36-592D-ED26-E727699B4017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ED56B685-C8C2-EBBE-E9F1-746B6448C0FB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C84C70C-36C1-30D7-40F9-2419289B9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0B3B01E-DBDC-9305-6E84-47ED450F7838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FF88A701-7AA2-B504-841F-E5EDEC8D0BE2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E886504F-8FCD-41CB-9082-335E254F5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6785E3-2053-6D41-1318-F4B7A78565D2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7451505" y="2539837"/>
            <a:chExt cx="1840568" cy="2609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972B19D-91A3-001D-0381-80FBB1294251}"/>
                </a:ext>
              </a:extLst>
            </p:cNvPr>
            <p:cNvGrpSpPr/>
            <p:nvPr/>
          </p:nvGrpSpPr>
          <p:grpSpPr>
            <a:xfrm rot="10800000">
              <a:off x="7686544" y="2539837"/>
              <a:ext cx="1370491" cy="1600458"/>
              <a:chOff x="4883194" y="2526974"/>
              <a:chExt cx="1370491" cy="160045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3E07F36-90B0-B5CE-3188-32AEFF856E2B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26872979-0421-02F8-389A-E4B1D5E6471D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D4B8BA7A-5DE7-B321-1128-ED05B4272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F60CCFA-F49B-2029-52C2-748AFEDAA71C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A811CEF-5615-B979-C517-77AF4F0095CE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5613C8B-C3FA-51F0-2AAE-AB0F90E05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745150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26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69599" y="2003755"/>
            <a:ext cx="325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상세 사례 </a:t>
            </a:r>
          </a:p>
        </p:txBody>
      </p:sp>
    </p:spTree>
    <p:extLst>
      <p:ext uri="{BB962C8B-B14F-4D97-AF65-F5344CB8AC3E}">
        <p14:creationId xmlns:p14="http://schemas.microsoft.com/office/powerpoint/2010/main" val="2570422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69599" y="2003755"/>
            <a:ext cx="325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1-3-1.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71FFCC-BA3D-1EFD-7B78-00F882711240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5175716" y="28527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5175716" y="46437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FEC707F-2A36-592D-ED26-E727699B4017}"/>
                </a:ext>
              </a:extLst>
            </p:cNvPr>
            <p:cNvGrpSpPr/>
            <p:nvPr/>
          </p:nvGrpSpPr>
          <p:grpSpPr>
            <a:xfrm>
              <a:off x="5410755" y="2852774"/>
              <a:ext cx="560866" cy="1600458"/>
              <a:chOff x="4883194" y="2526974"/>
              <a:chExt cx="560866" cy="160045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D56B685-C8C2-EBBE-E9F1-746B6448C0FB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C84C70C-36C1-30D7-40F9-2419289B9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0B3B01E-DBDC-9305-6E84-47ED450F7838}"/>
                </a:ext>
              </a:extLst>
            </p:cNvPr>
            <p:cNvGrpSpPr/>
            <p:nvPr/>
          </p:nvGrpSpPr>
          <p:grpSpPr>
            <a:xfrm>
              <a:off x="6220380" y="2852774"/>
              <a:ext cx="560866" cy="1600458"/>
              <a:chOff x="5692819" y="2526974"/>
              <a:chExt cx="560866" cy="1600458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FF88A701-7AA2-B504-841F-E5EDEC8D0BE2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886504F-8FCD-41CB-9082-335E254F5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B96DDA-84B3-325E-18A9-473F87943460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8159594" y="2859205"/>
            <a:chExt cx="1840568" cy="26091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3E07F36-90B0-B5CE-3188-32AEFF856E2B}"/>
                </a:ext>
              </a:extLst>
            </p:cNvPr>
            <p:cNvGrpSpPr/>
            <p:nvPr/>
          </p:nvGrpSpPr>
          <p:grpSpPr>
            <a:xfrm rot="10800000">
              <a:off x="9204258" y="2859205"/>
              <a:ext cx="560866" cy="1600458"/>
              <a:chOff x="4883194" y="2526974"/>
              <a:chExt cx="560866" cy="1600458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26872979-0421-02F8-389A-E4B1D5E6471D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4B8BA7A-5DE7-B321-1128-ED05B4272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F60CCFA-F49B-2029-52C2-748AFEDAA71C}"/>
                </a:ext>
              </a:extLst>
            </p:cNvPr>
            <p:cNvGrpSpPr/>
            <p:nvPr/>
          </p:nvGrpSpPr>
          <p:grpSpPr>
            <a:xfrm rot="10800000">
              <a:off x="8394633" y="2859205"/>
              <a:ext cx="560866" cy="1600458"/>
              <a:chOff x="5692819" y="2526974"/>
              <a:chExt cx="560866" cy="1600458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A811CEF-5615-B979-C517-77AF4F0095CE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B5613C8B-C3FA-51F0-2AAE-AB0F90E05D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8159594" y="4637366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EE173F-775E-8030-0F17-CAB5A2E60957}"/>
              </a:ext>
            </a:extLst>
          </p:cNvPr>
          <p:cNvGrpSpPr/>
          <p:nvPr/>
        </p:nvGrpSpPr>
        <p:grpSpPr>
          <a:xfrm>
            <a:off x="2191838" y="2508705"/>
            <a:ext cx="1255698" cy="2848050"/>
            <a:chOff x="2191838" y="2508705"/>
            <a:chExt cx="1255698" cy="284805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31E19FF-EFB5-D660-8E5A-DAC9ACF5AB63}"/>
                </a:ext>
              </a:extLst>
            </p:cNvPr>
            <p:cNvSpPr/>
            <p:nvPr/>
          </p:nvSpPr>
          <p:spPr>
            <a:xfrm>
              <a:off x="2691652" y="2970814"/>
              <a:ext cx="560866" cy="1600457"/>
            </a:xfrm>
            <a:prstGeom prst="roundRect">
              <a:avLst>
                <a:gd name="adj" fmla="val 5901"/>
              </a:avLst>
            </a:prstGeom>
            <a:solidFill>
              <a:srgbClr val="EA5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ACD25F-19BB-821B-75F1-4D3295212F55}"/>
                </a:ext>
              </a:extLst>
            </p:cNvPr>
            <p:cNvSpPr txBox="1"/>
            <p:nvPr/>
          </p:nvSpPr>
          <p:spPr>
            <a:xfrm>
              <a:off x="2496635" y="4771980"/>
              <a:ext cx="950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장대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음봉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급락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화살표: 위쪽 3">
              <a:extLst>
                <a:ext uri="{FF2B5EF4-FFF2-40B4-BE49-F238E27FC236}">
                  <a16:creationId xmlns:a16="http://schemas.microsoft.com/office/drawing/2014/main" id="{8B0DBCD1-14B7-BF6F-FEF8-48EC9D11C7AC}"/>
                </a:ext>
              </a:extLst>
            </p:cNvPr>
            <p:cNvSpPr/>
            <p:nvPr/>
          </p:nvSpPr>
          <p:spPr>
            <a:xfrm rot="10800000">
              <a:off x="2191838" y="2508705"/>
              <a:ext cx="304798" cy="2220320"/>
            </a:xfrm>
            <a:prstGeom prst="upArrow">
              <a:avLst/>
            </a:prstGeom>
            <a:gradFill>
              <a:gsLst>
                <a:gs pos="0">
                  <a:srgbClr val="EA514E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896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06E82C-2BC0-48B3-1E3D-C1076F4B55E5}"/>
              </a:ext>
            </a:extLst>
          </p:cNvPr>
          <p:cNvGrpSpPr/>
          <p:nvPr/>
        </p:nvGrpSpPr>
        <p:grpSpPr>
          <a:xfrm>
            <a:off x="2947162" y="2276966"/>
            <a:ext cx="6242026" cy="830997"/>
            <a:chOff x="2947162" y="2276966"/>
            <a:chExt cx="6242026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5622931" y="2276966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VS</a:t>
              </a:r>
              <a:endPara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162" y="2303145"/>
              <a:ext cx="667777" cy="6677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418" y="2337148"/>
              <a:ext cx="599770" cy="59977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ABF1E3-CEC8-9E60-7D9C-9BF287479801}"/>
              </a:ext>
            </a:extLst>
          </p:cNvPr>
          <p:cNvGrpSpPr/>
          <p:nvPr/>
        </p:nvGrpSpPr>
        <p:grpSpPr>
          <a:xfrm>
            <a:off x="2874736" y="3354443"/>
            <a:ext cx="7196144" cy="338554"/>
            <a:chOff x="2874736" y="3354443"/>
            <a:chExt cx="7196144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5299149" y="3354443"/>
              <a:ext cx="15937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거래 시간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4736" y="3354443"/>
              <a:ext cx="769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24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7733" y="3354443"/>
              <a:ext cx="236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9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~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78569B-A3C7-3BB1-1419-6AEAF4935A02}"/>
              </a:ext>
            </a:extLst>
          </p:cNvPr>
          <p:cNvGrpSpPr/>
          <p:nvPr/>
        </p:nvGrpSpPr>
        <p:grpSpPr>
          <a:xfrm>
            <a:off x="2959791" y="4294496"/>
            <a:ext cx="6757726" cy="338554"/>
            <a:chOff x="2959791" y="4294496"/>
            <a:chExt cx="6757726" cy="338554"/>
          </a:xfrm>
        </p:grpSpPr>
        <p:sp>
          <p:nvSpPr>
            <p:cNvPr id="17" name="TextBox 16"/>
            <p:cNvSpPr txBox="1"/>
            <p:nvPr/>
          </p:nvSpPr>
          <p:spPr>
            <a:xfrm>
              <a:off x="5299148" y="4294496"/>
              <a:ext cx="1593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상한가와 하한가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59791" y="4294496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없음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01983" y="4294496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최대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30%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등락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1312EC-1C88-3961-EF00-2FF1072E1CFD}"/>
              </a:ext>
            </a:extLst>
          </p:cNvPr>
          <p:cNvGrpSpPr/>
          <p:nvPr/>
        </p:nvGrpSpPr>
        <p:grpSpPr>
          <a:xfrm>
            <a:off x="2228023" y="5234548"/>
            <a:ext cx="7494305" cy="338554"/>
            <a:chOff x="2228023" y="5234548"/>
            <a:chExt cx="7494305" cy="338554"/>
          </a:xfrm>
        </p:grpSpPr>
        <p:sp>
          <p:nvSpPr>
            <p:cNvPr id="11" name="TextBox 10"/>
            <p:cNvSpPr txBox="1"/>
            <p:nvPr/>
          </p:nvSpPr>
          <p:spPr>
            <a:xfrm>
              <a:off x="5299147" y="5234548"/>
              <a:ext cx="1593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구매 단위의 차이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28023" y="5234548"/>
              <a:ext cx="2004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소수점 단위 거래 가능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97176" y="5234548"/>
              <a:ext cx="1725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주 단위 거래 가능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46878" y="1243972"/>
            <a:ext cx="5298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코인과 주식의 차이점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69599" y="2003755"/>
            <a:ext cx="325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1-3-1.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사례 </a:t>
            </a:r>
          </a:p>
        </p:txBody>
      </p:sp>
    </p:spTree>
    <p:extLst>
      <p:ext uri="{BB962C8B-B14F-4D97-AF65-F5344CB8AC3E}">
        <p14:creationId xmlns:p14="http://schemas.microsoft.com/office/powerpoint/2010/main" val="2121080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267352" y="2003755"/>
            <a:ext cx="5657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Moving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5702228" y="4060973"/>
            <a:ext cx="3358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일정 기간 내 주가의 산술 평균 값인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주가 이동 평균을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차례로 연결해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만든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3449425" y="4838927"/>
            <a:ext cx="1480568" cy="338554"/>
            <a:chOff x="5354425" y="4709387"/>
            <a:chExt cx="148056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8C4D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637229" y="4709387"/>
              <a:ext cx="1197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3446435" y="4202375"/>
            <a:ext cx="1464539" cy="338554"/>
            <a:chOff x="5354425" y="5161209"/>
            <a:chExt cx="1464539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653259" y="5161209"/>
              <a:ext cx="1165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889364-9048-9E19-D51F-727299F71F89}"/>
              </a:ext>
            </a:extLst>
          </p:cNvPr>
          <p:cNvSpPr txBox="1"/>
          <p:nvPr/>
        </p:nvSpPr>
        <p:spPr>
          <a:xfrm>
            <a:off x="5878558" y="4730236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최신 트렌드 미 반영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평균에 대한 움직임만 명시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DCB4D2-9DAF-D9C3-F8A9-1946932EFF8D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876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2149258" y="2003755"/>
            <a:ext cx="78935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지수 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EMA,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Exponential Moving 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5404361" y="4060973"/>
            <a:ext cx="4179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한계점을 보완하고자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최근의 데이터에 더 높은 가중치를 두어 </a:t>
            </a:r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 계산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3449425" y="4838927"/>
            <a:ext cx="1539078" cy="338554"/>
            <a:chOff x="5354425" y="4709387"/>
            <a:chExt cx="153907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1E3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578719" y="4709387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3449425" y="4202375"/>
            <a:ext cx="1523048" cy="338554"/>
            <a:chOff x="5354425" y="5161209"/>
            <a:chExt cx="1523048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rgbClr val="A26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594750" y="5161209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CB2928-2F29-3541-5413-40B011A3CB42}"/>
              </a:ext>
            </a:extLst>
          </p:cNvPr>
          <p:cNvSpPr txBox="1"/>
          <p:nvPr/>
        </p:nvSpPr>
        <p:spPr>
          <a:xfrm>
            <a:off x="5313000" y="4715816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평균을 낼 때 최근의 데이터의 비중을 더 높인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D2DF0-D5E3-23EC-3768-FF032BF2222A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035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03511" y="2003755"/>
            <a:ext cx="37850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EMA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492742"/>
              </p:ext>
            </p:extLst>
          </p:nvPr>
        </p:nvGraphicFramePr>
        <p:xfrm>
          <a:off x="2197163" y="3333655"/>
          <a:ext cx="779767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70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643142580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단기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56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중기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60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장기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180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849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EC85F7-97A9-7C3C-8A59-4C7EF615789A}"/>
              </a:ext>
            </a:extLst>
          </p:cNvPr>
          <p:cNvSpPr txBox="1"/>
          <p:nvPr/>
        </p:nvSpPr>
        <p:spPr>
          <a:xfrm>
            <a:off x="4065636" y="4505169"/>
            <a:ext cx="4060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MA, EMA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장기 세가지로 구분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되며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필요에 의해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수치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선택 가능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91E23E63-C0B7-8B0A-86CC-E4FBC570EBCC}"/>
              </a:ext>
            </a:extLst>
          </p:cNvPr>
          <p:cNvSpPr/>
          <p:nvPr/>
        </p:nvSpPr>
        <p:spPr>
          <a:xfrm rot="10800000">
            <a:off x="1798730" y="3144908"/>
            <a:ext cx="304798" cy="1112520"/>
          </a:xfrm>
          <a:prstGeom prst="upArrow">
            <a:avLst/>
          </a:prstGeom>
          <a:gradFill>
            <a:gsLst>
              <a:gs pos="0">
                <a:srgbClr val="C55A11"/>
              </a:gs>
              <a:gs pos="88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304698" y="359305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구분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4B5FCA6A-40FA-1104-1D2A-A13BAB63F05B}"/>
              </a:ext>
            </a:extLst>
          </p:cNvPr>
          <p:cNvSpPr/>
          <p:nvPr/>
        </p:nvSpPr>
        <p:spPr>
          <a:xfrm rot="5400000">
            <a:off x="5943601" y="-501318"/>
            <a:ext cx="304798" cy="7305421"/>
          </a:xfrm>
          <a:prstGeom prst="upArrow">
            <a:avLst/>
          </a:prstGeom>
          <a:gradFill>
            <a:gsLst>
              <a:gs pos="0">
                <a:srgbClr val="6656A0"/>
              </a:gs>
              <a:gs pos="100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5825733" y="269726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수치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F7FF5-6022-3A77-82EB-DD0D676E0F51}"/>
              </a:ext>
            </a:extLst>
          </p:cNvPr>
          <p:cNvSpPr txBox="1"/>
          <p:nvPr/>
        </p:nvSpPr>
        <p:spPr>
          <a:xfrm>
            <a:off x="4019149" y="5174103"/>
            <a:ext cx="415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이평선들은</a:t>
            </a:r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밀집과 발산을 번갈아 반복한다</a:t>
            </a:r>
            <a:r>
              <a: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355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84549" y="2003755"/>
            <a:ext cx="1822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92AEBAE-FB75-40A1-1539-0659BCA05F79}"/>
              </a:ext>
            </a:extLst>
          </p:cNvPr>
          <p:cNvGrpSpPr/>
          <p:nvPr/>
        </p:nvGrpSpPr>
        <p:grpSpPr>
          <a:xfrm>
            <a:off x="1857406" y="3509281"/>
            <a:ext cx="8477189" cy="1386189"/>
            <a:chOff x="1769683" y="3509281"/>
            <a:chExt cx="8477189" cy="13861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BE6302-A424-0EA3-DF78-76D9A435627A}"/>
                </a:ext>
              </a:extLst>
            </p:cNvPr>
            <p:cNvSpPr txBox="1"/>
            <p:nvPr/>
          </p:nvSpPr>
          <p:spPr>
            <a:xfrm>
              <a:off x="5998593" y="3909988"/>
              <a:ext cx="4248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각각의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이평선이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밀집된 상태에서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단기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우선으로 위로 상승하기 시작하는 구간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B9DC05A-3FA7-CD69-C49C-FB1B29C5A2CB}"/>
                </a:ext>
              </a:extLst>
            </p:cNvPr>
            <p:cNvGrpSpPr/>
            <p:nvPr/>
          </p:nvGrpSpPr>
          <p:grpSpPr>
            <a:xfrm>
              <a:off x="1769683" y="3509281"/>
              <a:ext cx="3763204" cy="1386189"/>
              <a:chOff x="1769683" y="3047261"/>
              <a:chExt cx="3763204" cy="138618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7828214-3767-EDC6-8B4D-FA3BD47D8490}"/>
                  </a:ext>
                </a:extLst>
              </p:cNvPr>
              <p:cNvGrpSpPr/>
              <p:nvPr/>
            </p:nvGrpSpPr>
            <p:grpSpPr>
              <a:xfrm rot="19800000">
                <a:off x="1769683" y="3228351"/>
                <a:ext cx="3391499" cy="1205099"/>
                <a:chOff x="5728294" y="852448"/>
                <a:chExt cx="3391499" cy="1205099"/>
              </a:xfrm>
            </p:grpSpPr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76886F94-E228-C590-102D-9077600CD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993897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154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1159942-478D-1E32-A648-B50D314BF969}"/>
                    </a:ext>
                  </a:extLst>
                </p:cNvPr>
                <p:cNvSpPr txBox="1"/>
                <p:nvPr/>
              </p:nvSpPr>
              <p:spPr>
                <a:xfrm>
                  <a:off x="8345222" y="852448"/>
                  <a:ext cx="5886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E105E186-F826-9C73-E6D6-21E1E82EB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1402" y="1218228"/>
                  <a:ext cx="2616928" cy="959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2789AF2-5B7A-C944-3F94-6C712CDC54D6}"/>
                    </a:ext>
                  </a:extLst>
                </p:cNvPr>
                <p:cNvSpPr txBox="1"/>
                <p:nvPr/>
              </p:nvSpPr>
              <p:spPr>
                <a:xfrm>
                  <a:off x="8348330" y="1076779"/>
                  <a:ext cx="678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4C4B92C7-5030-756C-7A86-9F2A7B36C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442559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0B284CF-DA2F-2F14-49B6-85CAC87965AF}"/>
                    </a:ext>
                  </a:extLst>
                </p:cNvPr>
                <p:cNvSpPr txBox="1"/>
                <p:nvPr/>
              </p:nvSpPr>
              <p:spPr>
                <a:xfrm>
                  <a:off x="8345222" y="1301110"/>
                  <a:ext cx="7072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20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1338247-08DD-4079-6D73-F2E911D3B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666890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59BC22F-4072-A1FA-9B37-647D5109CC4A}"/>
                    </a:ext>
                  </a:extLst>
                </p:cNvPr>
                <p:cNvSpPr txBox="1"/>
                <p:nvPr/>
              </p:nvSpPr>
              <p:spPr>
                <a:xfrm>
                  <a:off x="8345222" y="1525441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60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8D5D2520-2AB3-D181-5F92-19842E832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891219"/>
                  <a:ext cx="2616928" cy="959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8622927-9E75-1F94-58FC-56B6030ABA35}"/>
                    </a:ext>
                  </a:extLst>
                </p:cNvPr>
                <p:cNvSpPr txBox="1"/>
                <p:nvPr/>
              </p:nvSpPr>
              <p:spPr>
                <a:xfrm>
                  <a:off x="8345222" y="1749770"/>
                  <a:ext cx="7745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120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</p:grpSp>
          <p:sp>
            <p:nvSpPr>
              <p:cNvPr id="15" name="화살표: 굽음 14">
                <a:extLst>
                  <a:ext uri="{FF2B5EF4-FFF2-40B4-BE49-F238E27FC236}">
                    <a16:creationId xmlns:a16="http://schemas.microsoft.com/office/drawing/2014/main" id="{68F429B0-53EB-89AB-086E-DDAD821D27BE}"/>
                  </a:ext>
                </a:extLst>
              </p:cNvPr>
              <p:cNvSpPr/>
              <p:nvPr/>
            </p:nvSpPr>
            <p:spPr>
              <a:xfrm rot="14400000" flipV="1">
                <a:off x="4862180" y="3061370"/>
                <a:ext cx="684816" cy="656598"/>
              </a:xfrm>
              <a:prstGeom prst="bentArrow">
                <a:avLst>
                  <a:gd name="adj1" fmla="val 11220"/>
                  <a:gd name="adj2" fmla="val 25000"/>
                  <a:gd name="adj3" fmla="val 28661"/>
                  <a:gd name="adj4" fmla="val 71339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4026630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90825" y="2003755"/>
            <a:ext cx="281038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F16EA9-87F7-5B2A-3403-66BC1AD67D5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ACDED-B456-35F2-5C58-50CC1662C0B5}"/>
              </a:ext>
            </a:extLst>
          </p:cNvPr>
          <p:cNvCxnSpPr>
            <a:cxnSpLocks/>
          </p:cNvCxnSpPr>
          <p:nvPr/>
        </p:nvCxnSpPr>
        <p:spPr>
          <a:xfrm>
            <a:off x="10762779" y="3113741"/>
            <a:ext cx="0" cy="22792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65EA12-275D-BE4F-BAF4-64F042591199}"/>
              </a:ext>
            </a:extLst>
          </p:cNvPr>
          <p:cNvCxnSpPr>
            <a:cxnSpLocks/>
          </p:cNvCxnSpPr>
          <p:nvPr/>
        </p:nvCxnSpPr>
        <p:spPr>
          <a:xfrm>
            <a:off x="4398833" y="3113741"/>
            <a:ext cx="0" cy="22792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C1780A-B9D9-4465-5250-2B2CA642E82A}"/>
              </a:ext>
            </a:extLst>
          </p:cNvPr>
          <p:cNvCxnSpPr>
            <a:cxnSpLocks/>
          </p:cNvCxnSpPr>
          <p:nvPr/>
        </p:nvCxnSpPr>
        <p:spPr>
          <a:xfrm>
            <a:off x="4398833" y="5368640"/>
            <a:ext cx="6330820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4407CB-2EFE-6EFD-73B2-FFA609032427}"/>
              </a:ext>
            </a:extLst>
          </p:cNvPr>
          <p:cNvSpPr txBox="1"/>
          <p:nvPr/>
        </p:nvSpPr>
        <p:spPr>
          <a:xfrm>
            <a:off x="7205011" y="4991495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정배열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4002397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72528" y="2003755"/>
            <a:ext cx="184698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B7F01C-587A-3D5B-08E6-F6A48FD05F2A}"/>
              </a:ext>
            </a:extLst>
          </p:cNvPr>
          <p:cNvGrpSpPr/>
          <p:nvPr/>
        </p:nvGrpSpPr>
        <p:grpSpPr>
          <a:xfrm>
            <a:off x="1774204" y="3548575"/>
            <a:ext cx="8643593" cy="1307600"/>
            <a:chOff x="1901712" y="3548576"/>
            <a:chExt cx="8643593" cy="13076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613ABB-862A-DD41-F6E3-A38B348176F7}"/>
                </a:ext>
              </a:extLst>
            </p:cNvPr>
            <p:cNvSpPr txBox="1"/>
            <p:nvPr/>
          </p:nvSpPr>
          <p:spPr>
            <a:xfrm>
              <a:off x="5941159" y="3909988"/>
              <a:ext cx="4604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각각의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이평선이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밀집된 상태에서</a:t>
              </a:r>
              <a:r>
                <a:rPr lang="en-US" altLang="ko-KR" sz="16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단기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우선으로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아래로로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상승하기 시작하는 구간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11644A-8BC0-6A5B-E902-CC2F1762AB85}"/>
                </a:ext>
              </a:extLst>
            </p:cNvPr>
            <p:cNvGrpSpPr/>
            <p:nvPr/>
          </p:nvGrpSpPr>
          <p:grpSpPr>
            <a:xfrm>
              <a:off x="1901712" y="3548576"/>
              <a:ext cx="3668473" cy="1307600"/>
              <a:chOff x="1901712" y="3511184"/>
              <a:chExt cx="3668473" cy="130760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74013E3-3E90-C83D-393E-B62498B06FEE}"/>
                  </a:ext>
                </a:extLst>
              </p:cNvPr>
              <p:cNvGrpSpPr/>
              <p:nvPr/>
            </p:nvGrpSpPr>
            <p:grpSpPr>
              <a:xfrm rot="1800000">
                <a:off x="1901712" y="3511184"/>
                <a:ext cx="3391500" cy="1205101"/>
                <a:chOff x="5876479" y="3587385"/>
                <a:chExt cx="3391500" cy="1205101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3FEB7948-BD64-D82E-B00A-DA66394EC9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79" y="3728833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E8123DD-F91C-48C3-087D-A4CED39A95EB}"/>
                    </a:ext>
                  </a:extLst>
                </p:cNvPr>
                <p:cNvSpPr txBox="1"/>
                <p:nvPr/>
              </p:nvSpPr>
              <p:spPr>
                <a:xfrm>
                  <a:off x="8493408" y="3587385"/>
                  <a:ext cx="7745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120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9A5BD71E-0B00-0CCC-B626-9072D0F8A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9587" y="3953167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E0587B-EC75-94A4-79BE-E3DC0215E1CF}"/>
                    </a:ext>
                  </a:extLst>
                </p:cNvPr>
                <p:cNvSpPr txBox="1"/>
                <p:nvPr/>
              </p:nvSpPr>
              <p:spPr>
                <a:xfrm>
                  <a:off x="8496517" y="3811718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60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E0D6466-E43B-F07F-2237-E57D84D69B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81" y="417749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C654C19-1363-09E0-06F5-2914713E76CD}"/>
                    </a:ext>
                  </a:extLst>
                </p:cNvPr>
                <p:cNvSpPr txBox="1"/>
                <p:nvPr/>
              </p:nvSpPr>
              <p:spPr>
                <a:xfrm>
                  <a:off x="8493409" y="4036046"/>
                  <a:ext cx="7072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20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13A314C2-B6CE-BCF5-EF0A-107D12933D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79" y="440182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2E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97807E3-9265-1819-0B92-FD765335D2F9}"/>
                    </a:ext>
                  </a:extLst>
                </p:cNvPr>
                <p:cNvSpPr txBox="1"/>
                <p:nvPr/>
              </p:nvSpPr>
              <p:spPr>
                <a:xfrm>
                  <a:off x="8493409" y="4260378"/>
                  <a:ext cx="678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D6A5265E-82EF-80F4-05FF-74DE0F6B6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82" y="462615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154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F103BDB-016B-A1A6-4EDA-326F19849E9F}"/>
                    </a:ext>
                  </a:extLst>
                </p:cNvPr>
                <p:cNvSpPr txBox="1"/>
                <p:nvPr/>
              </p:nvSpPr>
              <p:spPr>
                <a:xfrm>
                  <a:off x="8551117" y="4484709"/>
                  <a:ext cx="5870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5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7" name="화살표: 굽음 6">
                <a:extLst>
                  <a:ext uri="{FF2B5EF4-FFF2-40B4-BE49-F238E27FC236}">
                    <a16:creationId xmlns:a16="http://schemas.microsoft.com/office/drawing/2014/main" id="{5E88F441-7C57-E968-0EBA-AE8DB65F4955}"/>
                  </a:ext>
                </a:extLst>
              </p:cNvPr>
              <p:cNvSpPr/>
              <p:nvPr/>
            </p:nvSpPr>
            <p:spPr>
              <a:xfrm rot="18000000" flipH="1" flipV="1">
                <a:off x="4899478" y="4148077"/>
                <a:ext cx="684816" cy="656598"/>
              </a:xfrm>
              <a:prstGeom prst="bentArrow">
                <a:avLst>
                  <a:gd name="adj1" fmla="val 11220"/>
                  <a:gd name="adj2" fmla="val 25000"/>
                  <a:gd name="adj3" fmla="val 28661"/>
                  <a:gd name="adj4" fmla="val 71339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직사각형 26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4115947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78803" y="2003755"/>
            <a:ext cx="2834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ACDED-B456-35F2-5C58-50CC1662C0B5}"/>
              </a:ext>
            </a:extLst>
          </p:cNvPr>
          <p:cNvCxnSpPr>
            <a:cxnSpLocks/>
          </p:cNvCxnSpPr>
          <p:nvPr/>
        </p:nvCxnSpPr>
        <p:spPr>
          <a:xfrm rot="5400000">
            <a:off x="9700779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65EA12-275D-BE4F-BAF4-64F042591199}"/>
              </a:ext>
            </a:extLst>
          </p:cNvPr>
          <p:cNvCxnSpPr>
            <a:cxnSpLocks/>
          </p:cNvCxnSpPr>
          <p:nvPr/>
        </p:nvCxnSpPr>
        <p:spPr>
          <a:xfrm rot="5400000">
            <a:off x="4441012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C1780A-B9D9-4465-5250-2B2CA642E82A}"/>
              </a:ext>
            </a:extLst>
          </p:cNvPr>
          <p:cNvCxnSpPr>
            <a:cxnSpLocks/>
          </p:cNvCxnSpPr>
          <p:nvPr/>
        </p:nvCxnSpPr>
        <p:spPr>
          <a:xfrm>
            <a:off x="5503012" y="5237741"/>
            <a:ext cx="5259767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4407CB-2EFE-6EFD-73B2-FFA609032427}"/>
              </a:ext>
            </a:extLst>
          </p:cNvPr>
          <p:cNvSpPr txBox="1"/>
          <p:nvPr/>
        </p:nvSpPr>
        <p:spPr>
          <a:xfrm>
            <a:off x="7820922" y="4877087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정배열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전환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A6A2A26-44BF-4A8A-0A09-939C5A180EC0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0D1533-AA7E-CC83-8258-8B2AA95A617A}"/>
              </a:ext>
            </a:extLst>
          </p:cNvPr>
          <p:cNvCxnSpPr>
            <a:cxnSpLocks/>
          </p:cNvCxnSpPr>
          <p:nvPr/>
        </p:nvCxnSpPr>
        <p:spPr>
          <a:xfrm rot="5400000">
            <a:off x="7534353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244FA3-8253-09C3-1FC3-F73FE25FC9A6}"/>
              </a:ext>
            </a:extLst>
          </p:cNvPr>
          <p:cNvCxnSpPr>
            <a:cxnSpLocks/>
          </p:cNvCxnSpPr>
          <p:nvPr/>
        </p:nvCxnSpPr>
        <p:spPr>
          <a:xfrm rot="5400000">
            <a:off x="550561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7B8234-FEE8-3929-2A29-1E9556E4924D}"/>
              </a:ext>
            </a:extLst>
          </p:cNvPr>
          <p:cNvCxnSpPr>
            <a:cxnSpLocks/>
          </p:cNvCxnSpPr>
          <p:nvPr/>
        </p:nvCxnSpPr>
        <p:spPr>
          <a:xfrm>
            <a:off x="1612561" y="5237741"/>
            <a:ext cx="6983792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408195-9281-B109-01C9-5E3A412D7192}"/>
              </a:ext>
            </a:extLst>
          </p:cNvPr>
          <p:cNvSpPr txBox="1"/>
          <p:nvPr/>
        </p:nvSpPr>
        <p:spPr>
          <a:xfrm>
            <a:off x="5292913" y="487708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역배열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3447167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18501" y="2003755"/>
            <a:ext cx="31550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병목현상의 이해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D4A9702-9315-BBE5-2A09-7F51D4F6A034}"/>
              </a:ext>
            </a:extLst>
          </p:cNvPr>
          <p:cNvSpPr/>
          <p:nvPr/>
        </p:nvSpPr>
        <p:spPr>
          <a:xfrm>
            <a:off x="4314825" y="2804017"/>
            <a:ext cx="3562350" cy="2137064"/>
          </a:xfrm>
          <a:prstGeom prst="roundRect">
            <a:avLst>
              <a:gd name="adj" fmla="val 819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68300" dist="38100" dir="5400000" sx="104000" sy="104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09E2C-D5F2-1A4C-DF18-EEA2EEDFB500}"/>
              </a:ext>
            </a:extLst>
          </p:cNvPr>
          <p:cNvSpPr txBox="1"/>
          <p:nvPr/>
        </p:nvSpPr>
        <p:spPr>
          <a:xfrm>
            <a:off x="2357648" y="5041044"/>
            <a:ext cx="7476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이란 말 그대로 물병의 목을 지칭하는 단어로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병의 몸통보다 목 부분의 내부 지름이 좁아 물이 상대적으로 천천히 쏟아지는 것에 비유한 것</a:t>
            </a:r>
          </a:p>
        </p:txBody>
      </p:sp>
    </p:spTree>
    <p:extLst>
      <p:ext uri="{BB962C8B-B14F-4D97-AF65-F5344CB8AC3E}">
        <p14:creationId xmlns:p14="http://schemas.microsoft.com/office/powerpoint/2010/main" val="19185939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84894" y="2003755"/>
            <a:ext cx="402225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=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횡보구간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9E7303-6386-A96D-D042-900D584D4E74}"/>
              </a:ext>
            </a:extLst>
          </p:cNvPr>
          <p:cNvSpPr txBox="1"/>
          <p:nvPr/>
        </p:nvSpPr>
        <p:spPr>
          <a:xfrm>
            <a:off x="3026569" y="4581610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그리고 횡보 구간 이후에 상승추세나 하락추세로 전환한다</a:t>
            </a:r>
            <a:r>
              <a:rPr lang="en-US" altLang="ko-KR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CA875-71A3-C659-7677-EDD56063A3B1}"/>
              </a:ext>
            </a:extLst>
          </p:cNvPr>
          <p:cNvSpPr txBox="1"/>
          <p:nvPr/>
        </p:nvSpPr>
        <p:spPr>
          <a:xfrm>
            <a:off x="3026569" y="4070515"/>
            <a:ext cx="6129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 현상 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내 횡보구간이다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74708" y="3520316"/>
            <a:ext cx="9642584" cy="225932"/>
          </a:xfrm>
          <a:prstGeom prst="rect">
            <a:avLst/>
          </a:prstGeom>
          <a:solidFill>
            <a:srgbClr val="F0A72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E7303-6386-A96D-D042-900D584D4E74}"/>
              </a:ext>
            </a:extLst>
          </p:cNvPr>
          <p:cNvSpPr txBox="1"/>
          <p:nvPr/>
        </p:nvSpPr>
        <p:spPr>
          <a:xfrm>
            <a:off x="0" y="3468998"/>
            <a:ext cx="1278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범위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79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D7923-EACF-F66C-3C26-F6EE08634A11}"/>
              </a:ext>
            </a:extLst>
          </p:cNvPr>
          <p:cNvGrpSpPr/>
          <p:nvPr/>
        </p:nvGrpSpPr>
        <p:grpSpPr>
          <a:xfrm>
            <a:off x="199198" y="2276966"/>
            <a:ext cx="6177876" cy="3296136"/>
            <a:chOff x="199198" y="2276966"/>
            <a:chExt cx="6177876" cy="3296136"/>
          </a:xfrm>
        </p:grpSpPr>
        <p:grpSp>
          <p:nvGrpSpPr>
            <p:cNvPr id="4" name="그룹 3"/>
            <p:cNvGrpSpPr/>
            <p:nvPr/>
          </p:nvGrpSpPr>
          <p:grpSpPr>
            <a:xfrm>
              <a:off x="2420221" y="2276966"/>
              <a:ext cx="1593707" cy="3296136"/>
              <a:chOff x="5299147" y="2276966"/>
              <a:chExt cx="1593707" cy="32961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22931" y="2276966"/>
                <a:ext cx="9092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VS</a:t>
                </a:r>
                <a:endParaRPr lang="ko-KR" altLang="en-US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299149" y="3354443"/>
                <a:ext cx="15937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거래 시간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99148" y="4294496"/>
                <a:ext cx="1593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상한가와 하한가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299147" y="5234548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구매 단위의 차이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99198" y="2303145"/>
              <a:ext cx="2004075" cy="3269957"/>
              <a:chOff x="2228023" y="2303145"/>
              <a:chExt cx="2004075" cy="326995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7162" y="2303145"/>
                <a:ext cx="667777" cy="667777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874736" y="3354443"/>
                <a:ext cx="769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24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시간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959791" y="4294496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없음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228023" y="5234548"/>
                <a:ext cx="20040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소수점 단위 거래 가능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4013927" y="2337148"/>
              <a:ext cx="2363147" cy="3235954"/>
              <a:chOff x="7707733" y="2337148"/>
              <a:chExt cx="2363147" cy="3235954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418" y="2337148"/>
                <a:ext cx="599770" cy="59977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707733" y="3354443"/>
                <a:ext cx="2363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9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~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분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001983" y="4294496"/>
                <a:ext cx="17155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 최대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30%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등락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997176" y="5234548"/>
                <a:ext cx="1725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주 단위 거래 가능</a:t>
                </a: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5471471" y="1243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결론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94628" y="3289177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잠든 때를</a:t>
            </a:r>
            <a:endParaRPr lang="en-US" altLang="ko-KR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신경 쓰지 않습니다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4628" y="4171385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어쩌면 주식보다 더 큰 부를 안겨줄 수도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뺏어갈 수도 있습니다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9705" y="2449339"/>
            <a:ext cx="287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A232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94628" y="5234548"/>
            <a:ext cx="412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원하는 만큼 세세하게 투자 가능합니다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93723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5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  <p:bldP spid="27" grpId="0"/>
      <p:bldP spid="28" grpId="0"/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DD81196-3A4F-0518-189A-375B628A3E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509422" y="2003755"/>
            <a:ext cx="51732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Golden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아래에서 위로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상승장의 유력한 신호</a:t>
            </a:r>
            <a:endParaRPr lang="en-US" altLang="ko-KR" sz="18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4E6CE0-A194-C79D-2BEB-E14C3229AB73}"/>
              </a:ext>
            </a:extLst>
          </p:cNvPr>
          <p:cNvGrpSpPr/>
          <p:nvPr/>
        </p:nvGrpSpPr>
        <p:grpSpPr>
          <a:xfrm>
            <a:off x="1681402" y="3743304"/>
            <a:ext cx="3845414" cy="871870"/>
            <a:chOff x="1681402" y="3521907"/>
            <a:chExt cx="3845414" cy="87187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579624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E730AE7-0E25-7A1C-D6DD-152D5DC1D9B3}"/>
                </a:ext>
              </a:extLst>
            </p:cNvPr>
            <p:cNvGrpSpPr/>
            <p:nvPr/>
          </p:nvGrpSpPr>
          <p:grpSpPr>
            <a:xfrm>
              <a:off x="1681402" y="3521907"/>
              <a:ext cx="3845414" cy="871870"/>
              <a:chOff x="1715897" y="3504844"/>
              <a:chExt cx="3845414" cy="871870"/>
            </a:xfrm>
          </p:grpSpPr>
          <p:sp>
            <p:nvSpPr>
              <p:cNvPr id="35" name="화살표: 위쪽 34">
                <a:extLst>
                  <a:ext uri="{FF2B5EF4-FFF2-40B4-BE49-F238E27FC236}">
                    <a16:creationId xmlns:a16="http://schemas.microsoft.com/office/drawing/2014/main" id="{2477B81D-5383-B2F3-FC70-EF57D330FDA1}"/>
                  </a:ext>
                </a:extLst>
              </p:cNvPr>
              <p:cNvSpPr/>
              <p:nvPr/>
            </p:nvSpPr>
            <p:spPr>
              <a:xfrm rot="2700000">
                <a:off x="3202669" y="2018072"/>
                <a:ext cx="871870" cy="3845414"/>
              </a:xfrm>
              <a:prstGeom prst="upArrow">
                <a:avLst/>
              </a:prstGeom>
              <a:gradFill>
                <a:gsLst>
                  <a:gs pos="0">
                    <a:srgbClr val="25A498"/>
                  </a:gs>
                  <a:gs pos="53000">
                    <a:srgbClr val="2A234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9218E1-CE75-6B0C-C299-626633F0195E}"/>
                  </a:ext>
                </a:extLst>
              </p:cNvPr>
              <p:cNvGrpSpPr/>
              <p:nvPr/>
            </p:nvGrpSpPr>
            <p:grpSpPr>
              <a:xfrm rot="18900000">
                <a:off x="2069430" y="3590018"/>
                <a:ext cx="3298427" cy="532108"/>
                <a:chOff x="4400250" y="3211713"/>
                <a:chExt cx="3298427" cy="532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B81AED4-5618-748E-FAF2-8020F04C6C63}"/>
                    </a:ext>
                  </a:extLst>
                </p:cNvPr>
                <p:cNvGrpSpPr/>
                <p:nvPr/>
              </p:nvGrpSpPr>
              <p:grpSpPr>
                <a:xfrm>
                  <a:off x="4400250" y="3211713"/>
                  <a:ext cx="3205551" cy="307777"/>
                  <a:chOff x="4400250" y="3211713"/>
                  <a:chExt cx="3205551" cy="307777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2254605C-CEFC-0573-534D-C4EE2B901C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0250" y="3353162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rgbClr val="F1542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709964B-F1CD-36AD-85D9-5C22B291594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7178" y="3211713"/>
                    <a:ext cx="5886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5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3AE75E3-467F-393E-B450-6A4C3A54E282}"/>
                    </a:ext>
                  </a:extLst>
                </p:cNvPr>
                <p:cNvGrpSpPr/>
                <p:nvPr/>
              </p:nvGrpSpPr>
              <p:grpSpPr>
                <a:xfrm>
                  <a:off x="4403358" y="3436044"/>
                  <a:ext cx="3295319" cy="307777"/>
                  <a:chOff x="4403358" y="3436044"/>
                  <a:chExt cx="3295319" cy="307777"/>
                </a:xfrm>
              </p:grpSpPr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C155D604-B1CC-04F6-F0AE-FB5E9F3F79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3358" y="3577493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783962D-7146-CD46-AABF-090700D46DE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0286" y="3436044"/>
                    <a:ext cx="67839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10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</p:grpSp>
        </p:grp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EF0828E0-E337-2DF5-605E-60391280D4CC}"/>
              </a:ext>
            </a:extLst>
          </p:cNvPr>
          <p:cNvSpPr/>
          <p:nvPr/>
        </p:nvSpPr>
        <p:spPr>
          <a:xfrm>
            <a:off x="3232638" y="3788222"/>
            <a:ext cx="769504" cy="769504"/>
          </a:xfrm>
          <a:prstGeom prst="ellipse">
            <a:avLst/>
          </a:prstGeom>
          <a:solidFill>
            <a:srgbClr val="F0A724">
              <a:alpha val="23000"/>
            </a:srgbClr>
          </a:solidFill>
          <a:ln w="25400">
            <a:solidFill>
              <a:srgbClr val="FFB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035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323749" y="2003755"/>
            <a:ext cx="354456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27802" y="3224463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일선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3255749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AE6FE2-2AF4-38E1-70C4-0071C68880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673728" y="2003755"/>
            <a:ext cx="48445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Dead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위에서 아래로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하락장</a:t>
            </a:r>
            <a:r>
              <a:rPr lang="ko-KR" altLang="en-US" sz="1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유력한 신호</a:t>
            </a:r>
            <a:endParaRPr lang="en-US" altLang="ko-KR" sz="18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BCD661D-BD51-E1FA-442A-19F7FC8345B2}"/>
              </a:ext>
            </a:extLst>
          </p:cNvPr>
          <p:cNvGrpSpPr/>
          <p:nvPr/>
        </p:nvGrpSpPr>
        <p:grpSpPr>
          <a:xfrm>
            <a:off x="2066644" y="2255938"/>
            <a:ext cx="3391499" cy="3845414"/>
            <a:chOff x="2066644" y="2035135"/>
            <a:chExt cx="3391499" cy="38454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579624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DDBA225-99E1-A538-9985-1CCE728B87A0}"/>
                </a:ext>
              </a:extLst>
            </p:cNvPr>
            <p:cNvGrpSpPr/>
            <p:nvPr/>
          </p:nvGrpSpPr>
          <p:grpSpPr>
            <a:xfrm rot="5400000">
              <a:off x="1681402" y="3521907"/>
              <a:ext cx="3845414" cy="871870"/>
              <a:chOff x="1681402" y="3521907"/>
              <a:chExt cx="3845414" cy="871870"/>
            </a:xfrm>
          </p:grpSpPr>
          <p:sp>
            <p:nvSpPr>
              <p:cNvPr id="35" name="화살표: 위쪽 34">
                <a:extLst>
                  <a:ext uri="{FF2B5EF4-FFF2-40B4-BE49-F238E27FC236}">
                    <a16:creationId xmlns:a16="http://schemas.microsoft.com/office/drawing/2014/main" id="{2477B81D-5383-B2F3-FC70-EF57D330FDA1}"/>
                  </a:ext>
                </a:extLst>
              </p:cNvPr>
              <p:cNvSpPr/>
              <p:nvPr/>
            </p:nvSpPr>
            <p:spPr>
              <a:xfrm rot="2700000">
                <a:off x="3168174" y="2035135"/>
                <a:ext cx="871870" cy="3845414"/>
              </a:xfrm>
              <a:prstGeom prst="upArrow">
                <a:avLst/>
              </a:prstGeom>
              <a:gradFill>
                <a:gsLst>
                  <a:gs pos="0">
                    <a:srgbClr val="EA514E"/>
                  </a:gs>
                  <a:gs pos="53000">
                    <a:srgbClr val="2A234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9218E1-CE75-6B0C-C299-626633F0195E}"/>
                  </a:ext>
                </a:extLst>
              </p:cNvPr>
              <p:cNvGrpSpPr/>
              <p:nvPr/>
            </p:nvGrpSpPr>
            <p:grpSpPr>
              <a:xfrm rot="18900000">
                <a:off x="2034935" y="3607082"/>
                <a:ext cx="3298427" cy="532108"/>
                <a:chOff x="4400250" y="3211714"/>
                <a:chExt cx="3298427" cy="532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B81AED4-5618-748E-FAF2-8020F04C6C63}"/>
                    </a:ext>
                  </a:extLst>
                </p:cNvPr>
                <p:cNvGrpSpPr/>
                <p:nvPr/>
              </p:nvGrpSpPr>
              <p:grpSpPr>
                <a:xfrm>
                  <a:off x="4400250" y="3211714"/>
                  <a:ext cx="3205551" cy="307777"/>
                  <a:chOff x="4400250" y="3211714"/>
                  <a:chExt cx="3205551" cy="307777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2254605C-CEFC-0573-534D-C4EE2B901C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0250" y="3353162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rgbClr val="F1542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709964B-F1CD-36AD-85D9-5C22B291594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7178" y="3211714"/>
                    <a:ext cx="5886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5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3AE75E3-467F-393E-B450-6A4C3A54E282}"/>
                    </a:ext>
                  </a:extLst>
                </p:cNvPr>
                <p:cNvGrpSpPr/>
                <p:nvPr/>
              </p:nvGrpSpPr>
              <p:grpSpPr>
                <a:xfrm>
                  <a:off x="4403358" y="3436045"/>
                  <a:ext cx="3295319" cy="307777"/>
                  <a:chOff x="4403358" y="3436045"/>
                  <a:chExt cx="3295319" cy="307777"/>
                </a:xfrm>
              </p:grpSpPr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C155D604-B1CC-04F6-F0AE-FB5E9F3F79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3358" y="3577493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783962D-7146-CD46-AABF-090700D46DE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0286" y="3436045"/>
                    <a:ext cx="67839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10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</p:grpSp>
        </p:grp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EF0828E0-E337-2DF5-605E-60391280D4CC}"/>
              </a:ext>
            </a:extLst>
          </p:cNvPr>
          <p:cNvSpPr/>
          <p:nvPr/>
        </p:nvSpPr>
        <p:spPr>
          <a:xfrm>
            <a:off x="3232638" y="3797055"/>
            <a:ext cx="769504" cy="769504"/>
          </a:xfrm>
          <a:prstGeom prst="ellipse">
            <a:avLst/>
          </a:prstGeom>
          <a:solidFill>
            <a:srgbClr val="F0A724">
              <a:alpha val="23000"/>
            </a:srgbClr>
          </a:solidFill>
          <a:ln w="25400">
            <a:solidFill>
              <a:srgbClr val="F0A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87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334166" y="2003755"/>
            <a:ext cx="35237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981414" y="43437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3663912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8778" y="2003755"/>
            <a:ext cx="28745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지지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2301681" y="3091463"/>
            <a:ext cx="39374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위에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지지선이 된다</a:t>
            </a:r>
            <a:r>
              <a:rPr lang="en-US" altLang="ko-KR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8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87FB-8DA9-7C94-4486-65C41BDD6EE2}"/>
              </a:ext>
            </a:extLst>
          </p:cNvPr>
          <p:cNvSpPr txBox="1"/>
          <p:nvPr/>
        </p:nvSpPr>
        <p:spPr>
          <a:xfrm>
            <a:off x="1927751" y="3776385"/>
            <a:ext cx="4685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지지를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192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61985" y="2003755"/>
            <a:ext cx="286809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저항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4826291" y="4583833"/>
            <a:ext cx="3937460" cy="1015663"/>
          </a:xfrm>
          <a:prstGeom prst="rect">
            <a:avLst/>
          </a:prstGeom>
          <a:solidFill>
            <a:srgbClr val="161824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밑에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저항선이 된다</a:t>
            </a:r>
            <a:r>
              <a:rPr lang="en-US" altLang="ko-KR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저항을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572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39328" y="4624087"/>
              <a:ext cx="3113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03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트레이딩 마인드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87DE0A-552D-71CE-FDED-B38D1A52D2D4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097FBEA-9ACE-34AE-5D07-70FBCC1C1441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C708A7-549F-ADFE-F0E2-4C0066A91C58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CEADC1-866A-48B2-DC7B-9C4E6772324D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C0455-C600-472F-0E72-C0BFBFC0A38D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61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46052-3CB9-CAA0-A2BA-DFED55003FBF}"/>
              </a:ext>
            </a:extLst>
          </p:cNvPr>
          <p:cNvSpPr txBox="1"/>
          <p:nvPr/>
        </p:nvSpPr>
        <p:spPr>
          <a:xfrm>
            <a:off x="274608" y="1520905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트레이딩 마인드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2149309" cy="3108305"/>
            <a:chOff x="176544" y="1682357"/>
            <a:chExt cx="2149309" cy="31083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2149309" cy="1530939"/>
              <a:chOff x="176544" y="1682357"/>
              <a:chExt cx="2149309" cy="153093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1288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투자 원칙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837362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투자에 대한 이해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계획법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선택 및 집중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매매일지의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중요성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손절의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중요성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1661997" cy="1530939"/>
              <a:chOff x="176544" y="3259723"/>
              <a:chExt cx="1661997" cy="153093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3067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자가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제어법</a:t>
                </a:r>
                <a:endPara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350050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기대 수익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기간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비율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4.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대상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위험률 고려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6D5508-0D79-2D42-899D-6711E13866E3}"/>
              </a:ext>
            </a:extLst>
          </p:cNvPr>
          <p:cNvSpPr txBox="1"/>
          <p:nvPr/>
        </p:nvSpPr>
        <p:spPr>
          <a:xfrm>
            <a:off x="5213137" y="3167390"/>
            <a:ext cx="5317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올바른 투자원칙을 이해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실행하며</a:t>
            </a:r>
            <a:endParaRPr lang="en-US" altLang="ko-KR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투기를 예방하는 제어법을 체득한다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A90B9-B1B5-A130-2DAA-0910FCA707B9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40AEC-4F1A-0BEA-F1C2-53D0518BD722}"/>
              </a:ext>
            </a:extLst>
          </p:cNvPr>
          <p:cNvSpPr txBox="1"/>
          <p:nvPr/>
        </p:nvSpPr>
        <p:spPr>
          <a:xfrm>
            <a:off x="5259608" y="4447073"/>
            <a:ext cx="522450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차트를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투자원칙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,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제어법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68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투자란 무엇인가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1)</a:t>
            </a:r>
            <a:r>
              <a:rPr lang="ko-KR" altLang="en-US" sz="1000" dirty="0"/>
              <a:t>투자 </a:t>
            </a:r>
            <a:r>
              <a:rPr lang="en-US" altLang="ko-KR" sz="1000" dirty="0"/>
              <a:t>vs </a:t>
            </a:r>
            <a:r>
              <a:rPr lang="ko-KR" altLang="en-US" sz="1000" dirty="0"/>
              <a:t>투기</a:t>
            </a:r>
          </a:p>
          <a:p>
            <a:r>
              <a:rPr lang="ko-KR" altLang="en-US" sz="1000" dirty="0"/>
              <a:t>투자는 단적으로 이야기하자면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행위적으로</a:t>
            </a:r>
            <a:r>
              <a:rPr lang="ko-KR" altLang="en-US" sz="1000" dirty="0"/>
              <a:t> 투기와 같다</a:t>
            </a:r>
            <a:r>
              <a:rPr lang="en-US" altLang="ko-KR" sz="1000" dirty="0"/>
              <a:t>. </a:t>
            </a:r>
            <a:r>
              <a:rPr lang="ko-KR" altLang="en-US" sz="1000" dirty="0"/>
              <a:t>미래의 가치를 알지 못하는 상태에서 단지 추측과 분석 또는 예감으로 자신의 시간과 노력 그리고</a:t>
            </a:r>
          </a:p>
          <a:p>
            <a:r>
              <a:rPr lang="ko-KR" altLang="en-US" sz="1000" dirty="0"/>
              <a:t>경제적 가치를 제공하는 것이다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투자와 투기의 가장 큰 차이는 중간</a:t>
            </a:r>
            <a:r>
              <a:rPr lang="en-US" altLang="ko-KR" sz="1000" dirty="0"/>
              <a:t>(</a:t>
            </a:r>
            <a:r>
              <a:rPr lang="ko-KR" altLang="en-US" sz="1000" dirty="0"/>
              <a:t>과정</a:t>
            </a:r>
            <a:r>
              <a:rPr lang="en-US" altLang="ko-KR" sz="1000" dirty="0"/>
              <a:t>)</a:t>
            </a:r>
            <a:r>
              <a:rPr lang="ko-KR" altLang="en-US" sz="1000" dirty="0"/>
              <a:t>이 어찌 되었던</a:t>
            </a:r>
            <a:r>
              <a:rPr lang="en-US" altLang="ko-KR" sz="1000" dirty="0"/>
              <a:t>, </a:t>
            </a:r>
            <a:r>
              <a:rPr lang="ko-KR" altLang="en-US" sz="1000" dirty="0"/>
              <a:t>시작과 끝에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투자의 시작은 수익을 목적으로 한 분석이다</a:t>
            </a:r>
            <a:r>
              <a:rPr lang="en-US" altLang="ko-KR" sz="1000" dirty="0"/>
              <a:t>. </a:t>
            </a:r>
            <a:r>
              <a:rPr lang="ko-KR" altLang="en-US" sz="1000" dirty="0"/>
              <a:t>하지만 투기의 시작은 수익 그 자체</a:t>
            </a:r>
            <a:r>
              <a:rPr lang="en-US" altLang="ko-KR" sz="1000" dirty="0"/>
              <a:t>(</a:t>
            </a:r>
            <a:r>
              <a:rPr lang="ko-KR" altLang="en-US" sz="1000" dirty="0"/>
              <a:t>수익의 크기와 가능성 등</a:t>
            </a:r>
            <a:r>
              <a:rPr lang="en-US" altLang="ko-KR" sz="1000" dirty="0"/>
              <a:t>)</a:t>
            </a:r>
            <a:r>
              <a:rPr lang="ko-KR" altLang="en-US" sz="1000" dirty="0"/>
              <a:t>만을 고려한다는 특징이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바로 시작 시점부터 투자와 투기는 차이가 발생한다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투자도 엄연히 어느정도 수익이 날 것인가에 대한 면밀한 계산을 하게 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막연히 묻어 놓는 것은 투자라 할 수 없다</a:t>
            </a:r>
            <a:r>
              <a:rPr lang="en-US" altLang="ko-KR" sz="1000" dirty="0"/>
              <a:t>. </a:t>
            </a:r>
            <a:r>
              <a:rPr lang="ko-KR" altLang="en-US" sz="1000" dirty="0"/>
              <a:t>행위가 투자일지언정 수익을 </a:t>
            </a:r>
            <a:r>
              <a:rPr lang="ko-KR" altLang="en-US" sz="1000" dirty="0" err="1"/>
              <a:t>예측할때</a:t>
            </a:r>
            <a:r>
              <a:rPr lang="en-US" altLang="ko-KR" sz="1000" dirty="0"/>
              <a:t>, </a:t>
            </a:r>
            <a:r>
              <a:rPr lang="ko-KR" altLang="en-US" sz="1000" dirty="0"/>
              <a:t>투자라 지칭할 수 있는 적정선은 없다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하지만</a:t>
            </a:r>
            <a:r>
              <a:rPr lang="en-US" altLang="ko-KR" sz="1000" dirty="0"/>
              <a:t>, “</a:t>
            </a:r>
            <a:r>
              <a:rPr lang="ko-KR" altLang="en-US" sz="1000" dirty="0"/>
              <a:t>현실적 가능성이 얼마나 </a:t>
            </a:r>
            <a:r>
              <a:rPr lang="ko-KR" altLang="en-US" sz="1000" dirty="0" err="1"/>
              <a:t>되는가＂와</a:t>
            </a:r>
            <a:r>
              <a:rPr lang="ko-KR" altLang="en-US" sz="1000" dirty="0"/>
              <a:t> “만약 수익을 거두지 </a:t>
            </a:r>
            <a:r>
              <a:rPr lang="ko-KR" altLang="en-US" sz="1000" dirty="0" err="1"/>
              <a:t>못하였을때</a:t>
            </a:r>
            <a:r>
              <a:rPr lang="ko-KR" altLang="en-US" sz="1000" dirty="0"/>
              <a:t> 얼마나 감수할 수 있는가</a:t>
            </a:r>
            <a:r>
              <a:rPr lang="en-US" altLang="ko-KR" sz="1000" dirty="0"/>
              <a:t>?”</a:t>
            </a:r>
            <a:r>
              <a:rPr lang="ko-KR" altLang="en-US" sz="1000" dirty="0"/>
              <a:t>의 플러스와 마이너스 꼭지를 모두 예상하는 것이</a:t>
            </a:r>
          </a:p>
          <a:p>
            <a:r>
              <a:rPr lang="ko-KR" altLang="en-US" sz="1000" dirty="0"/>
              <a:t>어야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그리고 진정한 투자라 하는 것은 투자 행위로 인해서 벌어질 수 있는 모든 결과를 감내 할 수 있는 수준이어야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만약 </a:t>
            </a:r>
            <a:r>
              <a:rPr lang="en-US" altLang="ko-KR" sz="1000" dirty="0"/>
              <a:t>All or Nothing </a:t>
            </a:r>
            <a:r>
              <a:rPr lang="ko-KR" altLang="en-US" sz="1000" dirty="0"/>
              <a:t>과 같이 생각한다면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이것은 반드시 </a:t>
            </a:r>
            <a:r>
              <a:rPr lang="ko-KR" altLang="en-US" sz="1000" dirty="0" err="1"/>
              <a:t>투기라</a:t>
            </a:r>
            <a:r>
              <a:rPr lang="ko-KR" altLang="en-US" sz="1000" dirty="0"/>
              <a:t> 할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과감한 투자</a:t>
            </a:r>
            <a:r>
              <a:rPr lang="en-US" altLang="ko-KR" sz="1000" dirty="0"/>
              <a:t>? </a:t>
            </a:r>
            <a:r>
              <a:rPr lang="ko-KR" altLang="en-US" sz="1000" dirty="0"/>
              <a:t>투기가 더 어울리는 말이다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모든 투자의 결과는 감내할 수 있는 수준에서 이루어져야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만약</a:t>
            </a:r>
            <a:r>
              <a:rPr lang="en-US" altLang="ko-KR" sz="1000" dirty="0"/>
              <a:t>, </a:t>
            </a:r>
            <a:r>
              <a:rPr lang="ko-KR" altLang="en-US" sz="1000" dirty="0"/>
              <a:t>월급을 지속적으로 받는 직장인이나 수익이 지속적으로 발생하는 사업자가 자신의 </a:t>
            </a:r>
            <a:r>
              <a:rPr lang="ko-KR" altLang="en-US" sz="1000" dirty="0" err="1"/>
              <a:t>전재산을</a:t>
            </a:r>
            <a:r>
              <a:rPr lang="ko-KR" altLang="en-US" sz="1000" dirty="0"/>
              <a:t> 투여한다고 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이것 또한 투기가 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항상 투자가 발생한 시점의 재산 상태만을 생각하여야 하기 때문이다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앞으로 예상되는 기대 소득은 실제 자신이 쥐고 있는 금액이 되지 않기 때문에 투자 예상의 한 요인으로 넣는다는 것은 매우 위험한 발상이 될 수 있다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원칙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13897" y="2003755"/>
            <a:ext cx="296427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3812989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투자란 무엇인가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1)</a:t>
            </a:r>
            <a:r>
              <a:rPr lang="ko-KR" altLang="en-US" sz="1000" dirty="0"/>
              <a:t>투자 </a:t>
            </a:r>
            <a:r>
              <a:rPr lang="en-US" altLang="ko-KR" sz="1000" dirty="0"/>
              <a:t>vs </a:t>
            </a:r>
            <a:r>
              <a:rPr lang="ko-KR" altLang="en-US" sz="1000" dirty="0"/>
              <a:t>투기</a:t>
            </a:r>
          </a:p>
          <a:p>
            <a:r>
              <a:rPr lang="ko-KR" altLang="en-US" sz="1000" dirty="0"/>
              <a:t>투자는 단적으로 이야기하자면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행위적으로</a:t>
            </a:r>
            <a:r>
              <a:rPr lang="ko-KR" altLang="en-US" sz="1000" dirty="0"/>
              <a:t> 투기와 같다</a:t>
            </a:r>
            <a:r>
              <a:rPr lang="en-US" altLang="ko-KR" sz="1000" dirty="0"/>
              <a:t>. </a:t>
            </a:r>
            <a:r>
              <a:rPr lang="ko-KR" altLang="en-US" sz="1000" dirty="0"/>
              <a:t>미래의 가치를 알지 못하는 상태에서 단지 추측과 분석 또는 예감으로 자신의 시간과 노력 그리고</a:t>
            </a:r>
          </a:p>
          <a:p>
            <a:r>
              <a:rPr lang="ko-KR" altLang="en-US" sz="1000" dirty="0"/>
              <a:t>경제적 가치를 제공하는 것이다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투자와 투기의 가장 큰 차이는 중간</a:t>
            </a:r>
            <a:r>
              <a:rPr lang="en-US" altLang="ko-KR" sz="1000" dirty="0"/>
              <a:t>(</a:t>
            </a:r>
            <a:r>
              <a:rPr lang="ko-KR" altLang="en-US" sz="1000" dirty="0"/>
              <a:t>과정</a:t>
            </a:r>
            <a:r>
              <a:rPr lang="en-US" altLang="ko-KR" sz="1000" dirty="0"/>
              <a:t>)</a:t>
            </a:r>
            <a:r>
              <a:rPr lang="ko-KR" altLang="en-US" sz="1000" dirty="0"/>
              <a:t>이 어찌 되었던</a:t>
            </a:r>
            <a:r>
              <a:rPr lang="en-US" altLang="ko-KR" sz="1000" dirty="0"/>
              <a:t>, </a:t>
            </a:r>
            <a:r>
              <a:rPr lang="ko-KR" altLang="en-US" sz="1000" dirty="0"/>
              <a:t>시작과 끝에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투자의 시작은 수익을 목적으로 한 분석이다</a:t>
            </a:r>
            <a:r>
              <a:rPr lang="en-US" altLang="ko-KR" sz="1000" dirty="0"/>
              <a:t>. </a:t>
            </a:r>
            <a:r>
              <a:rPr lang="ko-KR" altLang="en-US" sz="1000" dirty="0"/>
              <a:t>하지만 투기의 시작은 수익 그 자체</a:t>
            </a:r>
            <a:r>
              <a:rPr lang="en-US" altLang="ko-KR" sz="1000" dirty="0"/>
              <a:t>(</a:t>
            </a:r>
            <a:r>
              <a:rPr lang="ko-KR" altLang="en-US" sz="1000" dirty="0"/>
              <a:t>수익의 크기와 가능성 등</a:t>
            </a:r>
            <a:r>
              <a:rPr lang="en-US" altLang="ko-KR" sz="1000" dirty="0"/>
              <a:t>)</a:t>
            </a:r>
            <a:r>
              <a:rPr lang="ko-KR" altLang="en-US" sz="1000" dirty="0"/>
              <a:t>만을 고려한다는 특징이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바로 시작 시점부터 투자와 투기는 차이가 발생한다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투자도 엄연히 어느정도 수익이 날 것인가에 대한 면밀한 계산을 하게 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막연히 묻어 놓는 것은 투자라 할 수 없다</a:t>
            </a:r>
            <a:r>
              <a:rPr lang="en-US" altLang="ko-KR" sz="1000" dirty="0"/>
              <a:t>. </a:t>
            </a:r>
            <a:r>
              <a:rPr lang="ko-KR" altLang="en-US" sz="1000" dirty="0"/>
              <a:t>행위가 투자일지언정 수익을 </a:t>
            </a:r>
            <a:r>
              <a:rPr lang="ko-KR" altLang="en-US" sz="1000" dirty="0" err="1"/>
              <a:t>예측할때</a:t>
            </a:r>
            <a:r>
              <a:rPr lang="en-US" altLang="ko-KR" sz="1000" dirty="0"/>
              <a:t>, </a:t>
            </a:r>
            <a:r>
              <a:rPr lang="ko-KR" altLang="en-US" sz="1000" dirty="0"/>
              <a:t>투자라 지칭할 수 있는 적정선은 없다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하지만</a:t>
            </a:r>
            <a:r>
              <a:rPr lang="en-US" altLang="ko-KR" sz="1000" dirty="0"/>
              <a:t>, “</a:t>
            </a:r>
            <a:r>
              <a:rPr lang="ko-KR" altLang="en-US" sz="1000" dirty="0"/>
              <a:t>현실적 가능성이 얼마나 </a:t>
            </a:r>
            <a:r>
              <a:rPr lang="ko-KR" altLang="en-US" sz="1000" dirty="0" err="1"/>
              <a:t>되는가＂와</a:t>
            </a:r>
            <a:r>
              <a:rPr lang="ko-KR" altLang="en-US" sz="1000" dirty="0"/>
              <a:t> “만약 수익을 거두지 </a:t>
            </a:r>
            <a:r>
              <a:rPr lang="ko-KR" altLang="en-US" sz="1000" dirty="0" err="1"/>
              <a:t>못하였을때</a:t>
            </a:r>
            <a:r>
              <a:rPr lang="ko-KR" altLang="en-US" sz="1000" dirty="0"/>
              <a:t> 얼마나 감수할 수 있는가</a:t>
            </a:r>
            <a:r>
              <a:rPr lang="en-US" altLang="ko-KR" sz="1000" dirty="0"/>
              <a:t>?”</a:t>
            </a:r>
            <a:r>
              <a:rPr lang="ko-KR" altLang="en-US" sz="1000" dirty="0"/>
              <a:t>의 플러스와 마이너스 꼭지를 모두 예상하는 것이</a:t>
            </a:r>
          </a:p>
          <a:p>
            <a:r>
              <a:rPr lang="ko-KR" altLang="en-US" sz="1000" dirty="0"/>
              <a:t>어야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그리고 진정한 투자라 하는 것은 투자 행위로 인해서 벌어질 수 있는 모든 결과를 감내 할 수 있는 수준이어야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만약 </a:t>
            </a:r>
            <a:r>
              <a:rPr lang="en-US" altLang="ko-KR" sz="1000" dirty="0"/>
              <a:t>All or Nothing </a:t>
            </a:r>
            <a:r>
              <a:rPr lang="ko-KR" altLang="en-US" sz="1000" dirty="0"/>
              <a:t>과 같이 생각한다면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이것은 반드시 </a:t>
            </a:r>
            <a:r>
              <a:rPr lang="ko-KR" altLang="en-US" sz="1000" dirty="0" err="1"/>
              <a:t>투기라</a:t>
            </a:r>
            <a:r>
              <a:rPr lang="ko-KR" altLang="en-US" sz="1000" dirty="0"/>
              <a:t> 할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과감한 투자</a:t>
            </a:r>
            <a:r>
              <a:rPr lang="en-US" altLang="ko-KR" sz="1000" dirty="0"/>
              <a:t>? </a:t>
            </a:r>
            <a:r>
              <a:rPr lang="ko-KR" altLang="en-US" sz="1000" dirty="0"/>
              <a:t>투기가 더 어울리는 말이다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모든 투자의 결과는 감내할 수 있는 수준에서 이루어져야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만약</a:t>
            </a:r>
            <a:r>
              <a:rPr lang="en-US" altLang="ko-KR" sz="1000" dirty="0"/>
              <a:t>, </a:t>
            </a:r>
            <a:r>
              <a:rPr lang="ko-KR" altLang="en-US" sz="1000" dirty="0"/>
              <a:t>월급을 지속적으로 받는 직장인이나 수익이 지속적으로 발생하는 사업자가 자신의 </a:t>
            </a:r>
            <a:r>
              <a:rPr lang="ko-KR" altLang="en-US" sz="1000" dirty="0" err="1"/>
              <a:t>전재산을</a:t>
            </a:r>
            <a:r>
              <a:rPr lang="ko-KR" altLang="en-US" sz="1000" dirty="0"/>
              <a:t> 투여한다고 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이것 또한 투기가 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항상 투자가 발생한 시점의 재산 상태만을 생각하여야 하기 때문이다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앞으로 예상되는 기대 소득은 실제 자신이 쥐고 있는 금액이 되지 않기 때문에 투자 예상의 한 요인으로 넣는다는 것은 매우 위험한 발상이 될 수 있다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원칙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90604" y="2003755"/>
            <a:ext cx="221086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계획법</a:t>
            </a:r>
          </a:p>
        </p:txBody>
      </p:sp>
    </p:spTree>
    <p:extLst>
      <p:ext uri="{BB962C8B-B14F-4D97-AF65-F5344CB8AC3E}">
        <p14:creationId xmlns:p14="http://schemas.microsoft.com/office/powerpoint/2010/main" val="388654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3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9864" y="2276966"/>
            <a:ext cx="5532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리스크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리턴</a:t>
            </a:r>
          </a:p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하지만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EBE99-86F3-5F44-AC13-D7099DF95C1E}"/>
              </a:ext>
            </a:extLst>
          </p:cNvPr>
          <p:cNvSpPr txBox="1"/>
          <p:nvPr/>
        </p:nvSpPr>
        <p:spPr>
          <a:xfrm>
            <a:off x="2689965" y="3800296"/>
            <a:ext cx="6545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u="sng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무엇보다도 쉬운 접근성</a:t>
            </a:r>
          </a:p>
        </p:txBody>
      </p:sp>
    </p:spTree>
    <p:extLst>
      <p:ext uri="{BB962C8B-B14F-4D97-AF65-F5344CB8AC3E}">
        <p14:creationId xmlns:p14="http://schemas.microsoft.com/office/powerpoint/2010/main" val="36285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원칙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43316" y="2003755"/>
            <a:ext cx="23054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선택 및 집중</a:t>
            </a:r>
          </a:p>
        </p:txBody>
      </p:sp>
    </p:spTree>
    <p:extLst>
      <p:ext uri="{BB962C8B-B14F-4D97-AF65-F5344CB8AC3E}">
        <p14:creationId xmlns:p14="http://schemas.microsoft.com/office/powerpoint/2010/main" val="4042349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원칙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64822" y="2003755"/>
            <a:ext cx="326243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중요성</a:t>
            </a:r>
          </a:p>
        </p:txBody>
      </p:sp>
    </p:spTree>
    <p:extLst>
      <p:ext uri="{BB962C8B-B14F-4D97-AF65-F5344CB8AC3E}">
        <p14:creationId xmlns:p14="http://schemas.microsoft.com/office/powerpoint/2010/main" val="37002815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원칙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91034" y="2003755"/>
            <a:ext cx="26100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손절의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중요성</a:t>
            </a:r>
          </a:p>
        </p:txBody>
      </p:sp>
    </p:spTree>
    <p:extLst>
      <p:ext uri="{BB962C8B-B14F-4D97-AF65-F5344CB8AC3E}">
        <p14:creationId xmlns:p14="http://schemas.microsoft.com/office/powerpoint/2010/main" val="878084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자가 </a:t>
            </a:r>
            <a:r>
              <a:rPr lang="ko-KR" altLang="en-US" sz="2800" dirty="0" err="1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제어법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222244" y="2003755"/>
            <a:ext cx="17475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기대수익</a:t>
            </a:r>
          </a:p>
        </p:txBody>
      </p:sp>
    </p:spTree>
    <p:extLst>
      <p:ext uri="{BB962C8B-B14F-4D97-AF65-F5344CB8AC3E}">
        <p14:creationId xmlns:p14="http://schemas.microsoft.com/office/powerpoint/2010/main" val="182860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자가 </a:t>
            </a:r>
            <a:r>
              <a:rPr lang="ko-KR" altLang="en-US" sz="2800" dirty="0" err="1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제어법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46102" y="2003755"/>
            <a:ext cx="189987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기간</a:t>
            </a:r>
          </a:p>
        </p:txBody>
      </p:sp>
    </p:spTree>
    <p:extLst>
      <p:ext uri="{BB962C8B-B14F-4D97-AF65-F5344CB8AC3E}">
        <p14:creationId xmlns:p14="http://schemas.microsoft.com/office/powerpoint/2010/main" val="26500396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자가 </a:t>
            </a:r>
            <a:r>
              <a:rPr lang="ko-KR" altLang="en-US" sz="2800" dirty="0" err="1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제어법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46102" y="2003755"/>
            <a:ext cx="189987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비율</a:t>
            </a:r>
          </a:p>
        </p:txBody>
      </p:sp>
    </p:spTree>
    <p:extLst>
      <p:ext uri="{BB962C8B-B14F-4D97-AF65-F5344CB8AC3E}">
        <p14:creationId xmlns:p14="http://schemas.microsoft.com/office/powerpoint/2010/main" val="2988918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자가 </a:t>
            </a:r>
            <a:r>
              <a:rPr lang="ko-KR" altLang="en-US" sz="2800" dirty="0" err="1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제어법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34080" y="2003755"/>
            <a:ext cx="192392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대상</a:t>
            </a:r>
          </a:p>
        </p:txBody>
      </p:sp>
    </p:spTree>
    <p:extLst>
      <p:ext uri="{BB962C8B-B14F-4D97-AF65-F5344CB8AC3E}">
        <p14:creationId xmlns:p14="http://schemas.microsoft.com/office/powerpoint/2010/main" val="2164292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자가 </a:t>
            </a:r>
            <a:r>
              <a:rPr lang="ko-KR" altLang="en-US" sz="2800" dirty="0" err="1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제어법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93816" y="2003755"/>
            <a:ext cx="220445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위험률 고려</a:t>
            </a:r>
          </a:p>
        </p:txBody>
      </p:sp>
    </p:spTree>
    <p:extLst>
      <p:ext uri="{BB962C8B-B14F-4D97-AF65-F5344CB8AC3E}">
        <p14:creationId xmlns:p14="http://schemas.microsoft.com/office/powerpoint/2010/main" val="192877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62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4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647" y="2228672"/>
            <a:ext cx="1068273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좋은 코인 투자란</a:t>
            </a:r>
            <a:r>
              <a:rPr lang="en-US" altLang="ko-KR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4800" dirty="0">
                <a:solidFill>
                  <a:srgbClr val="1B1F24">
                    <a:alpha val="5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위험을 회피하는 확실한 투자</a:t>
            </a:r>
            <a:endParaRPr lang="en-US" altLang="ko-KR" sz="4800" dirty="0">
              <a:solidFill>
                <a:srgbClr val="1B1F24">
                  <a:alpha val="55000"/>
                </a:srgb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로우 리스크 하이 리턴을 알려드립니다</a:t>
            </a:r>
            <a:r>
              <a:rPr lang="en-US" altLang="ko-KR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4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11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2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5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096000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966021" y="2449338"/>
            <a:ext cx="4192510" cy="3246874"/>
            <a:chOff x="7158908" y="2457291"/>
            <a:chExt cx="4192510" cy="3246874"/>
          </a:xfrm>
        </p:grpSpPr>
        <p:sp>
          <p:nvSpPr>
            <p:cNvPr id="18" name="TextBox 17"/>
            <p:cNvSpPr txBox="1"/>
            <p:nvPr/>
          </p:nvSpPr>
          <p:spPr>
            <a:xfrm>
              <a:off x="7230347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주무세요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X-Trader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가 대신 하겠습니다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58909" y="4257356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훨씬 빠르고 안전하게 미래가치를</a:t>
              </a:r>
              <a:endParaRPr lang="en-US" altLang="ko-KR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얻을 수 있습니다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83985" y="2457291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저희 교육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과</a:t>
              </a:r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함께라면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58908" y="5119390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그리고 올바르게</a:t>
              </a:r>
              <a:endParaRPr lang="en-US" altLang="ko-KR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투자 가능합니다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5728" y="2449339"/>
            <a:ext cx="4121071" cy="3123763"/>
            <a:chOff x="7194628" y="2449339"/>
            <a:chExt cx="4121071" cy="3123763"/>
          </a:xfrm>
        </p:grpSpPr>
        <p:sp>
          <p:nvSpPr>
            <p:cNvPr id="29" name="TextBox 28"/>
            <p:cNvSpPr txBox="1"/>
            <p:nvPr/>
          </p:nvSpPr>
          <p:spPr>
            <a:xfrm>
              <a:off x="7194628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잠든 때를</a:t>
              </a:r>
              <a:endPara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신경 쓰지 않습니다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94628" y="4171385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어쩌면 주식보다 더 큰 부를 안겨줄 수도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뺏어갈 수도 있습니다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19705" y="2449339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A23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코인은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94628" y="5234548"/>
              <a:ext cx="4121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 투자 가능합니다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371825" y="1527812"/>
            <a:ext cx="3448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이후 달라질 것</a:t>
            </a:r>
          </a:p>
        </p:txBody>
      </p:sp>
    </p:spTree>
    <p:extLst>
      <p:ext uri="{BB962C8B-B14F-4D97-AF65-F5344CB8AC3E}">
        <p14:creationId xmlns:p14="http://schemas.microsoft.com/office/powerpoint/2010/main" val="2758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4828</Words>
  <Application>Microsoft Office PowerPoint</Application>
  <PresentationFormat>와이드스크린</PresentationFormat>
  <Paragraphs>899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6" baseType="lpstr">
      <vt:lpstr>Sequel Sans Semi Bold Body</vt:lpstr>
      <vt:lpstr>AppleSDGothicNeoM00</vt:lpstr>
      <vt:lpstr>AppleSDGothicNeoB00</vt:lpstr>
      <vt:lpstr>Sequel Sans Black Body</vt:lpstr>
      <vt:lpstr>Arial</vt:lpstr>
      <vt:lpstr>맑은 고딕</vt:lpstr>
      <vt:lpstr>AppleSDGothicNeoEB00</vt:lpstr>
      <vt:lpstr>AppleSDGothicNeoL00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교육 과정 소개</vt:lpstr>
      <vt:lpstr>교육 과정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2.Sang_h</dc:creator>
  <cp:lastModifiedBy>이 상현</cp:lastModifiedBy>
  <cp:revision>56</cp:revision>
  <dcterms:created xsi:type="dcterms:W3CDTF">2023-01-09T19:00:27Z</dcterms:created>
  <dcterms:modified xsi:type="dcterms:W3CDTF">2023-01-13T09:45:00Z</dcterms:modified>
</cp:coreProperties>
</file>